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623" r:id="rId2"/>
    <p:sldId id="630" r:id="rId3"/>
    <p:sldId id="622" r:id="rId4"/>
    <p:sldId id="629" r:id="rId5"/>
    <p:sldId id="625" r:id="rId6"/>
    <p:sldId id="582" r:id="rId7"/>
    <p:sldId id="585" r:id="rId8"/>
    <p:sldId id="627" r:id="rId9"/>
    <p:sldId id="628" r:id="rId10"/>
    <p:sldId id="591" r:id="rId11"/>
    <p:sldId id="586" r:id="rId12"/>
    <p:sldId id="584" r:id="rId13"/>
    <p:sldId id="588" r:id="rId14"/>
    <p:sldId id="631" r:id="rId15"/>
    <p:sldId id="632" r:id="rId16"/>
    <p:sldId id="549" r:id="rId17"/>
    <p:sldId id="506" r:id="rId18"/>
    <p:sldId id="576" r:id="rId19"/>
    <p:sldId id="612" r:id="rId20"/>
    <p:sldId id="577" r:id="rId21"/>
    <p:sldId id="578" r:id="rId22"/>
    <p:sldId id="579" r:id="rId23"/>
    <p:sldId id="394" r:id="rId24"/>
    <p:sldId id="544" r:id="rId25"/>
  </p:sldIdLst>
  <p:sldSz cx="10160000" cy="5715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32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41"/>
    <a:srgbClr val="8C123A"/>
    <a:srgbClr val="BB9465"/>
    <a:srgbClr val="235B4E"/>
    <a:srgbClr val="E7E6E6"/>
    <a:srgbClr val="10312B"/>
    <a:srgbClr val="F2EDE2"/>
    <a:srgbClr val="D4C19C"/>
    <a:srgbClr val="F4EFE6"/>
    <a:srgbClr val="E94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88126" autoAdjust="0"/>
  </p:normalViewPr>
  <p:slideViewPr>
    <p:cSldViewPr snapToObjects="1">
      <p:cViewPr varScale="1">
        <p:scale>
          <a:sx n="78" d="100"/>
          <a:sy n="78" d="100"/>
        </p:scale>
        <p:origin x="1182" y="66"/>
      </p:cViewPr>
      <p:guideLst>
        <p:guide orient="horz" pos="1755"/>
        <p:guide pos="32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FF18842-D46D-184F-9893-ABA91564A1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E9EBBFA-69EF-1242-8EE4-8F03EB379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7ECC8-CB3D-5648-9131-955CDD1A3C1D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78A0B71-6B7E-EC4E-A835-4F768ACDF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190736E-22AB-574A-9C28-12C26F6D8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C07A-9C61-E248-84FA-CC2E5BC493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5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3B9A-DB42-AB4C-B68B-7210C0E841EC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7120-665B-9B47-9E19-DB8168B1F7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31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B7120-665B-9B47-9E19-DB8168B1F7D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77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5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29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75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71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67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259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83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51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9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91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83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83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49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8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77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7120-665B-9B47-9E19-DB8168B1F7D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14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8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0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02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3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5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áfico&#10;&#10;Descripción generada automáticamente con confianza media">
            <a:extLst>
              <a:ext uri="{FF2B5EF4-FFF2-40B4-BE49-F238E27FC236}">
                <a16:creationId xmlns:a16="http://schemas.microsoft.com/office/drawing/2014/main" xmlns="" id="{9FDC24A1-8086-642C-8942-53A4931BA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8D00C91-2B9D-19FE-60A5-9112C9F21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1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A0AD4CF-C53B-5D01-9925-BE2FEE925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6073" y="91843"/>
            <a:ext cx="2144874" cy="5489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3E5D18-3699-3DB8-AFAD-7F842D8E24AD}"/>
              </a:ext>
            </a:extLst>
          </p:cNvPr>
          <p:cNvSpPr/>
          <p:nvPr userDrawn="1"/>
        </p:nvSpPr>
        <p:spPr>
          <a:xfrm>
            <a:off x="0" y="5407200"/>
            <a:ext cx="4824000" cy="307800"/>
          </a:xfrm>
          <a:prstGeom prst="rect">
            <a:avLst/>
          </a:prstGeom>
          <a:solidFill>
            <a:srgbClr val="F4E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F60688A-6536-C4D5-D8E1-620E7A631100}"/>
              </a:ext>
            </a:extLst>
          </p:cNvPr>
          <p:cNvSpPr/>
          <p:nvPr userDrawn="1"/>
        </p:nvSpPr>
        <p:spPr>
          <a:xfrm>
            <a:off x="-1" y="5407200"/>
            <a:ext cx="576001" cy="307800"/>
          </a:xfrm>
          <a:prstGeom prst="rect">
            <a:avLst/>
          </a:prstGeom>
          <a:solidFill>
            <a:srgbClr val="8C12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AB89390-FB32-1E2F-AB8F-E73B3C0AFAE7}"/>
              </a:ext>
            </a:extLst>
          </p:cNvPr>
          <p:cNvSpPr txBox="1"/>
          <p:nvPr userDrawn="1"/>
        </p:nvSpPr>
        <p:spPr>
          <a:xfrm>
            <a:off x="575999" y="5437989"/>
            <a:ext cx="2297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A02041"/>
                </a:solidFill>
                <a:latin typeface="Montserrat" panose="00000500000000000000" pitchFamily="2" charset="0"/>
              </a:rPr>
              <a:t>CUARTA SESIÓN ORDINARIA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66A963-81AA-7742-5B6D-BF265CA59142}"/>
              </a:ext>
            </a:extLst>
          </p:cNvPr>
          <p:cNvSpPr txBox="1"/>
          <p:nvPr userDrawn="1"/>
        </p:nvSpPr>
        <p:spPr>
          <a:xfrm>
            <a:off x="2779200" y="5441968"/>
            <a:ext cx="201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0" dirty="0">
                <a:solidFill>
                  <a:srgbClr val="A02041"/>
                </a:solidFill>
                <a:latin typeface="Montserrat" panose="00000500000000000000" pitchFamily="2" charset="0"/>
              </a:rPr>
              <a:t>CICLO ESCOLAR 2023-2024 </a:t>
            </a:r>
          </a:p>
        </p:txBody>
      </p:sp>
    </p:spTree>
    <p:extLst>
      <p:ext uri="{BB962C8B-B14F-4D97-AF65-F5344CB8AC3E}">
        <p14:creationId xmlns:p14="http://schemas.microsoft.com/office/powerpoint/2010/main" val="270662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4788F4B-6A18-7945-7101-7F9CD465C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B6CEEF2-65C1-7408-7272-F7F45332690F}"/>
              </a:ext>
            </a:extLst>
          </p:cNvPr>
          <p:cNvSpPr/>
          <p:nvPr userDrawn="1"/>
        </p:nvSpPr>
        <p:spPr>
          <a:xfrm>
            <a:off x="-86400" y="-50400"/>
            <a:ext cx="3722400" cy="208800"/>
          </a:xfrm>
          <a:prstGeom prst="rect">
            <a:avLst/>
          </a:prstGeom>
          <a:solidFill>
            <a:srgbClr val="BB9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noFill/>
              </a:ln>
              <a:solidFill>
                <a:srgbClr val="BB946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F76DC9-47DE-56C1-EDC1-5036CF60C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4365523" y="3474953"/>
            <a:ext cx="6046477" cy="9725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15EDA9-A2C1-EFAE-2079-862438BA8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1865" y="2513492"/>
            <a:ext cx="1049069" cy="6665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0B582AA-C05D-FC40-84B0-EF69932587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25180" y="688505"/>
            <a:ext cx="1228864" cy="13166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863C486-607C-5BF4-B319-6448B0DD50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684" y="4644784"/>
            <a:ext cx="3332316" cy="8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4788F4B-6A18-7945-7101-7F9CD465C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B6CEEF2-65C1-7408-7272-F7F45332690F}"/>
              </a:ext>
            </a:extLst>
          </p:cNvPr>
          <p:cNvSpPr/>
          <p:nvPr userDrawn="1"/>
        </p:nvSpPr>
        <p:spPr>
          <a:xfrm>
            <a:off x="-86400" y="-50400"/>
            <a:ext cx="3722400" cy="208800"/>
          </a:xfrm>
          <a:prstGeom prst="rect">
            <a:avLst/>
          </a:prstGeom>
          <a:solidFill>
            <a:srgbClr val="BB9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noFill/>
              </a:ln>
              <a:solidFill>
                <a:srgbClr val="BB946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F76DC9-47DE-56C1-EDC1-5036CF60C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4365523" y="3474952"/>
            <a:ext cx="6046477" cy="11698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15EDA9-A2C1-EFAE-2079-862438BA8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1865" y="2513492"/>
            <a:ext cx="1049069" cy="6665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0B582AA-C05D-FC40-84B0-EF69932587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25180" y="688505"/>
            <a:ext cx="1228864" cy="13166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863C486-607C-5BF4-B319-6448B0DD50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684" y="4644784"/>
            <a:ext cx="3332316" cy="8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4788F4B-6A18-7945-7101-7F9CD465C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B6CEEF2-65C1-7408-7272-F7F45332690F}"/>
              </a:ext>
            </a:extLst>
          </p:cNvPr>
          <p:cNvSpPr/>
          <p:nvPr userDrawn="1"/>
        </p:nvSpPr>
        <p:spPr>
          <a:xfrm>
            <a:off x="-86400" y="-50400"/>
            <a:ext cx="3722400" cy="208800"/>
          </a:xfrm>
          <a:prstGeom prst="rect">
            <a:avLst/>
          </a:prstGeom>
          <a:solidFill>
            <a:srgbClr val="BB9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noFill/>
              </a:ln>
              <a:solidFill>
                <a:srgbClr val="BB946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F76DC9-47DE-56C1-EDC1-5036CF60C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-86401" y="2535250"/>
            <a:ext cx="6696000" cy="9725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15EDA9-A2C1-EFAE-2079-862438BA8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79465" y="3854749"/>
            <a:ext cx="1049069" cy="6665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0B582AA-C05D-FC40-84B0-EF69932587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25180" y="688505"/>
            <a:ext cx="1228864" cy="13166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863C486-607C-5BF4-B319-6448B0DD50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684" y="4644784"/>
            <a:ext cx="3332316" cy="8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09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13232"/>
            <a:fld id="{B59E80EF-749F-41E5-AC93-9E569A4052CE}" type="datetimeFigureOut">
              <a:rPr lang="en-US" sz="1400" smtClean="0">
                <a:solidFill>
                  <a:prstClr val="black"/>
                </a:solidFill>
              </a:rPr>
              <a:pPr defTabSz="713232"/>
              <a:t>1/19/2024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13232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/>
            <a:fld id="{C64AA83C-46F7-4BF0-A14C-913B5304DF4E}" type="slidenum">
              <a:rPr lang="en-US" sz="1400" smtClean="0">
                <a:solidFill>
                  <a:prstClr val="black"/>
                </a:solidFill>
              </a:rPr>
              <a:pPr defTabSz="713232"/>
              <a:t>‹Nº›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3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711" r:id="rId3"/>
    <p:sldLayoutId id="2147483704" r:id="rId4"/>
    <p:sldLayoutId id="2147483712" r:id="rId5"/>
    <p:sldLayoutId id="2147483714" r:id="rId6"/>
    <p:sldLayoutId id="2147483713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9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CDA97C7-E15F-0573-AEA8-FA17808920EE}"/>
              </a:ext>
            </a:extLst>
          </p:cNvPr>
          <p:cNvSpPr/>
          <p:nvPr/>
        </p:nvSpPr>
        <p:spPr>
          <a:xfrm>
            <a:off x="4267200" y="482578"/>
            <a:ext cx="5294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Gobierno del Estado de Baja California Sur</a:t>
            </a:r>
          </a:p>
          <a:p>
            <a:pPr algn="r"/>
            <a:r>
              <a:rPr lang="es-MX" sz="14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Secretaría de Educación Pública</a:t>
            </a:r>
          </a:p>
          <a:p>
            <a:pPr algn="r"/>
            <a:r>
              <a:rPr lang="es-MX" sz="14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Dirección General de Educación Básica</a:t>
            </a:r>
          </a:p>
          <a:p>
            <a:pPr algn="r"/>
            <a:r>
              <a:rPr lang="es-MX" sz="14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Dirección de Educación Secundaria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7CAF97FB-C52D-28FA-5049-96442DC0600F}"/>
              </a:ext>
            </a:extLst>
          </p:cNvPr>
          <p:cNvSpPr txBox="1">
            <a:spLocks/>
          </p:cNvSpPr>
          <p:nvPr/>
        </p:nvSpPr>
        <p:spPr>
          <a:xfrm>
            <a:off x="4573561" y="4634618"/>
            <a:ext cx="5199054" cy="63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rgbClr val="8C123A"/>
                </a:solidFill>
                <a:latin typeface="Montserrat" panose="00000500000000000000" pitchFamily="2" charset="0"/>
              </a:rPr>
              <a:t>Ciclo Escolar </a:t>
            </a:r>
            <a:r>
              <a:rPr lang="es-MX" sz="2000" dirty="0">
                <a:solidFill>
                  <a:srgbClr val="8C123A"/>
                </a:solidFill>
                <a:latin typeface="Montserrat" panose="00000500000000000000" pitchFamily="2" charset="0"/>
              </a:rPr>
              <a:t>2023-2024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C7F1718-62C9-F2B6-900C-ABC9FCE2717A}"/>
              </a:ext>
            </a:extLst>
          </p:cNvPr>
          <p:cNvSpPr txBox="1">
            <a:spLocks/>
          </p:cNvSpPr>
          <p:nvPr/>
        </p:nvSpPr>
        <p:spPr>
          <a:xfrm>
            <a:off x="1335584" y="1764719"/>
            <a:ext cx="7358752" cy="98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dirty="0" smtClean="0">
                <a:solidFill>
                  <a:srgbClr val="A02041"/>
                </a:solidFill>
                <a:latin typeface="Montserrat" pitchFamily="2" charset="77"/>
              </a:rPr>
              <a:t>Reunión con </a:t>
            </a:r>
            <a:r>
              <a:rPr lang="es-MX" sz="2000" dirty="0">
                <a:solidFill>
                  <a:srgbClr val="A02041"/>
                </a:solidFill>
                <a:latin typeface="Montserrat" pitchFamily="2" charset="77"/>
              </a:rPr>
              <a:t>Supervisores para el Análisis de las Orientaciones de la Cuarta Sesión Ordinaria del Consejo Técnico Escolar y el Taller Intensivo de Formación Continua para Docentes</a:t>
            </a:r>
            <a:endParaRPr lang="es-MX" sz="900" dirty="0">
              <a:solidFill>
                <a:srgbClr val="A02041"/>
              </a:solidFill>
              <a:latin typeface="Montserrat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5E40C43-1F7F-4373-AA56-5A818394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9" y="394063"/>
            <a:ext cx="2903907" cy="677393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CAF97FB-C52D-28FA-5049-96442DC0600F}"/>
              </a:ext>
            </a:extLst>
          </p:cNvPr>
          <p:cNvSpPr txBox="1">
            <a:spLocks/>
          </p:cNvSpPr>
          <p:nvPr/>
        </p:nvSpPr>
        <p:spPr>
          <a:xfrm>
            <a:off x="2603649" y="3073524"/>
            <a:ext cx="519905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smtClean="0">
                <a:solidFill>
                  <a:srgbClr val="8C123A"/>
                </a:solidFill>
                <a:latin typeface="Montserrat" panose="00000500000000000000" pitchFamily="2" charset="0"/>
              </a:rPr>
              <a:t>BIENVENIDAS-BIENVENIDOS</a:t>
            </a:r>
          </a:p>
          <a:p>
            <a:pPr marL="0" indent="0" algn="ctr">
              <a:buNone/>
            </a:pPr>
            <a:r>
              <a:rPr lang="es-MX" sz="2400" b="1" dirty="0" smtClean="0">
                <a:solidFill>
                  <a:srgbClr val="8C123A"/>
                </a:solidFill>
                <a:latin typeface="Montserrat" panose="00000500000000000000" pitchFamily="2" charset="0"/>
              </a:rPr>
              <a:t>Supervisoras y Supervisores de Educación Secundaria</a:t>
            </a:r>
          </a:p>
          <a:p>
            <a:pPr marL="0" indent="0" algn="ctr">
              <a:buNone/>
            </a:pPr>
            <a:endParaRPr lang="es-MX" sz="2400" b="1" dirty="0" smtClean="0">
              <a:solidFill>
                <a:srgbClr val="8C123A"/>
              </a:solidFill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endParaRPr lang="es-MX" sz="2400" b="1" dirty="0" smtClean="0">
              <a:solidFill>
                <a:srgbClr val="8C123A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FB6ACE4-AA56-CAC6-E25A-D7E44526F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0" t="14703" r="16689" b="7139"/>
          <a:stretch/>
        </p:blipFill>
        <p:spPr>
          <a:xfrm>
            <a:off x="2692285" y="656835"/>
            <a:ext cx="7416825" cy="4464496"/>
          </a:xfrm>
          <a:prstGeom prst="rect">
            <a:avLst/>
          </a:prstGeom>
        </p:spPr>
      </p:pic>
      <p:pic>
        <p:nvPicPr>
          <p:cNvPr id="8" name="Google Shape;15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89130" y="772750"/>
            <a:ext cx="25031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rgbClr val="8C123A"/>
                </a:solidFill>
              </a:rPr>
              <a:t>Nota: </a:t>
            </a:r>
            <a:r>
              <a:rPr lang="es-MX" sz="1400" dirty="0" smtClean="0"/>
              <a:t>Conserven el </a:t>
            </a:r>
            <a:r>
              <a:rPr lang="es-MX" sz="1400" dirty="0"/>
              <a:t>organizador gráfico ya que será el punto de partida de las actividades que propondremos a lo largo de las siguientes sesiones de preparación de los </a:t>
            </a:r>
            <a:r>
              <a:rPr lang="es-MX" sz="1400" dirty="0" smtClean="0"/>
              <a:t>CTE.</a:t>
            </a:r>
          </a:p>
          <a:p>
            <a:endParaRPr lang="es-MX" dirty="0" smtClean="0"/>
          </a:p>
        </p:txBody>
      </p:sp>
      <p:sp>
        <p:nvSpPr>
          <p:cNvPr id="4" name="Flecha derecha 3"/>
          <p:cNvSpPr/>
          <p:nvPr/>
        </p:nvSpPr>
        <p:spPr>
          <a:xfrm>
            <a:off x="327473" y="2353443"/>
            <a:ext cx="2291954" cy="18722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A02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8C123A"/>
                </a:solidFill>
              </a:rPr>
              <a:t>Se abordarán las siguientes temáticas :</a:t>
            </a:r>
          </a:p>
        </p:txBody>
      </p:sp>
    </p:spTree>
    <p:extLst>
      <p:ext uri="{BB962C8B-B14F-4D97-AF65-F5344CB8AC3E}">
        <p14:creationId xmlns:p14="http://schemas.microsoft.com/office/powerpoint/2010/main" val="32869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" panose="00000500000000000000" pitchFamily="2" charset="0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652049" y="2065412"/>
            <a:ext cx="8855901" cy="29456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BB9465"/>
                </a:solidFill>
                <a:latin typeface="Montserrat-Regular"/>
              </a:rPr>
              <a:t>Revisar las Orientaciones </a:t>
            </a:r>
            <a:r>
              <a:rPr lang="es-MX" b="0" i="0" u="none" strike="noStrike" baseline="0" dirty="0">
                <a:latin typeface="Montserrat-Regular"/>
              </a:rPr>
              <a:t>para la Cuarta Sesión Ordinaria del Consejo Técnico Escolar y el Taller Intensivo de Formación Continua para Docentes y </a:t>
            </a:r>
            <a:r>
              <a:rPr lang="es-MX" b="1" dirty="0">
                <a:solidFill>
                  <a:srgbClr val="BB9465"/>
                </a:solidFill>
                <a:latin typeface="Montserrat-Regular"/>
              </a:rPr>
              <a:t>proponer las acciones de organización </a:t>
            </a:r>
            <a:r>
              <a:rPr lang="es-MX" b="0" i="0" u="none" strike="noStrike" baseline="0" dirty="0">
                <a:latin typeface="Montserrat-Regular"/>
              </a:rPr>
              <a:t>necesarias para llevarla a cabo.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b="0" i="0" u="none" strike="noStrike" baseline="0" dirty="0">
              <a:latin typeface="Montserrat-Regular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BB9465"/>
                </a:solidFill>
                <a:latin typeface="Montserrat-Regular"/>
              </a:rPr>
              <a:t>Diseñar una presentación </a:t>
            </a:r>
            <a:r>
              <a:rPr lang="es-MX" b="0" i="0" u="none" strike="noStrike" baseline="0" dirty="0">
                <a:latin typeface="Montserrat-Regular"/>
              </a:rPr>
              <a:t>original para ser usada en el desarrollo de la Cuarta Sesión Ordinaria del Consejo Técnico Escolar y el Taller Intensivo de Formación Continua para Docentes, en las escuelas de la zona.</a:t>
            </a:r>
            <a:endParaRPr lang="es-MX" dirty="0">
              <a:latin typeface="Montserrat-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88A5FBE-6AAB-A820-E943-7119B764CED8}"/>
              </a:ext>
            </a:extLst>
          </p:cNvPr>
          <p:cNvSpPr txBox="1"/>
          <p:nvPr/>
        </p:nvSpPr>
        <p:spPr>
          <a:xfrm>
            <a:off x="688561" y="841276"/>
            <a:ext cx="8731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u="none" strike="noStrike" baseline="0" dirty="0">
                <a:solidFill>
                  <a:srgbClr val="BB9465"/>
                </a:solidFill>
                <a:latin typeface="Montserrat-Bold"/>
              </a:rPr>
              <a:t>Preparación de la Cuarta Sesión Ordinaria del Consejo Técnico Escolar y el Taller Intensivo de Formación Continua para Docentes</a:t>
            </a:r>
            <a:endParaRPr lang="es-MX" sz="2000" dirty="0">
              <a:solidFill>
                <a:srgbClr val="BB9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23CDA2-67E3-9D02-E21D-D47A5B67590D}"/>
              </a:ext>
            </a:extLst>
          </p:cNvPr>
          <p:cNvSpPr/>
          <p:nvPr/>
        </p:nvSpPr>
        <p:spPr>
          <a:xfrm>
            <a:off x="4787285" y="0"/>
            <a:ext cx="5271938" cy="5714999"/>
          </a:xfrm>
          <a:prstGeom prst="rect">
            <a:avLst/>
          </a:prstGeom>
          <a:solidFill>
            <a:srgbClr val="F2EDE2"/>
          </a:solidFill>
          <a:ln>
            <a:solidFill>
              <a:srgbClr val="F2E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D0CFB2A-70BA-801E-70B9-CF412BFD1753}"/>
              </a:ext>
            </a:extLst>
          </p:cNvPr>
          <p:cNvSpPr txBox="1"/>
          <p:nvPr/>
        </p:nvSpPr>
        <p:spPr>
          <a:xfrm>
            <a:off x="4895686" y="769268"/>
            <a:ext cx="496281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8C123A"/>
                </a:solidFill>
                <a:latin typeface="Montserrat-Bold"/>
              </a:rPr>
              <a:t>Video </a:t>
            </a:r>
            <a:r>
              <a:rPr lang="es-MX" dirty="0">
                <a:latin typeface="Montserrat-Bold"/>
              </a:rPr>
              <a:t>de la Secretaria de Educación Pública.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8C123A"/>
                </a:solidFill>
                <a:latin typeface="Montserrat-Bold"/>
              </a:rPr>
              <a:t>Orientaciones </a:t>
            </a:r>
            <a:r>
              <a:rPr lang="es-MX" dirty="0">
                <a:latin typeface="Montserrat-Bold"/>
              </a:rPr>
              <a:t>para la Cuarta Sesión Ordinaria del Consejo Técnico Escolar y el Taller Intensivo de Formación Continua para Docentes.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FB47B6FA-588C-1284-F4BE-89F9798148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399" y="1438511"/>
            <a:ext cx="2706687" cy="2225675"/>
            <a:chOff x="579" y="360"/>
            <a:chExt cx="1705" cy="140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xmlns="" id="{2132ED29-FF8A-1891-3DD3-D5EB0D1264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9" y="360"/>
              <a:ext cx="1705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842533FA-EBB6-ECB2-0807-63B1B8097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425"/>
              <a:ext cx="745" cy="1182"/>
            </a:xfrm>
            <a:custGeom>
              <a:avLst/>
              <a:gdLst>
                <a:gd name="T0" fmla="*/ 171 w 173"/>
                <a:gd name="T1" fmla="*/ 274 h 274"/>
                <a:gd name="T2" fmla="*/ 97 w 173"/>
                <a:gd name="T3" fmla="*/ 199 h 274"/>
                <a:gd name="T4" fmla="*/ 15 w 173"/>
                <a:gd name="T5" fmla="*/ 117 h 274"/>
                <a:gd name="T6" fmla="*/ 15 w 173"/>
                <a:gd name="T7" fmla="*/ 73 h 274"/>
                <a:gd name="T8" fmla="*/ 70 w 173"/>
                <a:gd name="T9" fmla="*/ 16 h 274"/>
                <a:gd name="T10" fmla="*/ 116 w 173"/>
                <a:gd name="T11" fmla="*/ 16 h 274"/>
                <a:gd name="T12" fmla="*/ 169 w 173"/>
                <a:gd name="T13" fmla="*/ 69 h 274"/>
                <a:gd name="T14" fmla="*/ 173 w 173"/>
                <a:gd name="T15" fmla="*/ 77 h 274"/>
                <a:gd name="T16" fmla="*/ 173 w 173"/>
                <a:gd name="T17" fmla="*/ 272 h 274"/>
                <a:gd name="T18" fmla="*/ 171 w 173"/>
                <a:gd name="T1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74">
                  <a:moveTo>
                    <a:pt x="171" y="274"/>
                  </a:moveTo>
                  <a:cubicBezTo>
                    <a:pt x="146" y="249"/>
                    <a:pt x="122" y="224"/>
                    <a:pt x="97" y="199"/>
                  </a:cubicBezTo>
                  <a:cubicBezTo>
                    <a:pt x="70" y="172"/>
                    <a:pt x="42" y="145"/>
                    <a:pt x="15" y="117"/>
                  </a:cubicBezTo>
                  <a:cubicBezTo>
                    <a:pt x="0" y="102"/>
                    <a:pt x="0" y="88"/>
                    <a:pt x="15" y="73"/>
                  </a:cubicBezTo>
                  <a:cubicBezTo>
                    <a:pt x="33" y="54"/>
                    <a:pt x="52" y="35"/>
                    <a:pt x="70" y="16"/>
                  </a:cubicBezTo>
                  <a:cubicBezTo>
                    <a:pt x="86" y="0"/>
                    <a:pt x="100" y="0"/>
                    <a:pt x="116" y="16"/>
                  </a:cubicBezTo>
                  <a:cubicBezTo>
                    <a:pt x="133" y="34"/>
                    <a:pt x="151" y="52"/>
                    <a:pt x="169" y="69"/>
                  </a:cubicBezTo>
                  <a:cubicBezTo>
                    <a:pt x="171" y="71"/>
                    <a:pt x="173" y="75"/>
                    <a:pt x="173" y="77"/>
                  </a:cubicBezTo>
                  <a:cubicBezTo>
                    <a:pt x="173" y="142"/>
                    <a:pt x="173" y="207"/>
                    <a:pt x="173" y="272"/>
                  </a:cubicBezTo>
                  <a:cubicBezTo>
                    <a:pt x="172" y="273"/>
                    <a:pt x="172" y="273"/>
                    <a:pt x="171" y="274"/>
                  </a:cubicBezTo>
                  <a:close/>
                </a:path>
              </a:pathLst>
            </a:custGeom>
            <a:solidFill>
              <a:srgbClr val="D4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226BFBC3-8A75-CB8A-BC33-CDFD5427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141"/>
              <a:ext cx="1094" cy="621"/>
            </a:xfrm>
            <a:custGeom>
              <a:avLst/>
              <a:gdLst>
                <a:gd name="T0" fmla="*/ 254 w 254"/>
                <a:gd name="T1" fmla="*/ 143 h 144"/>
                <a:gd name="T2" fmla="*/ 243 w 254"/>
                <a:gd name="T3" fmla="*/ 143 h 144"/>
                <a:gd name="T4" fmla="*/ 32 w 254"/>
                <a:gd name="T5" fmla="*/ 143 h 144"/>
                <a:gd name="T6" fmla="*/ 1 w 254"/>
                <a:gd name="T7" fmla="*/ 112 h 144"/>
                <a:gd name="T8" fmla="*/ 1 w 254"/>
                <a:gd name="T9" fmla="*/ 29 h 144"/>
                <a:gd name="T10" fmla="*/ 30 w 254"/>
                <a:gd name="T11" fmla="*/ 0 h 144"/>
                <a:gd name="T12" fmla="*/ 105 w 254"/>
                <a:gd name="T13" fmla="*/ 1 h 144"/>
                <a:gd name="T14" fmla="*/ 121 w 254"/>
                <a:gd name="T15" fmla="*/ 7 h 144"/>
                <a:gd name="T16" fmla="*/ 253 w 254"/>
                <a:gd name="T17" fmla="*/ 139 h 144"/>
                <a:gd name="T18" fmla="*/ 254 w 254"/>
                <a:gd name="T1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44">
                  <a:moveTo>
                    <a:pt x="254" y="143"/>
                  </a:moveTo>
                  <a:cubicBezTo>
                    <a:pt x="250" y="143"/>
                    <a:pt x="247" y="143"/>
                    <a:pt x="243" y="143"/>
                  </a:cubicBezTo>
                  <a:cubicBezTo>
                    <a:pt x="173" y="143"/>
                    <a:pt x="102" y="142"/>
                    <a:pt x="32" y="143"/>
                  </a:cubicBezTo>
                  <a:cubicBezTo>
                    <a:pt x="14" y="144"/>
                    <a:pt x="0" y="131"/>
                    <a:pt x="1" y="112"/>
                  </a:cubicBezTo>
                  <a:cubicBezTo>
                    <a:pt x="2" y="85"/>
                    <a:pt x="1" y="57"/>
                    <a:pt x="1" y="29"/>
                  </a:cubicBezTo>
                  <a:cubicBezTo>
                    <a:pt x="1" y="11"/>
                    <a:pt x="12" y="0"/>
                    <a:pt x="30" y="0"/>
                  </a:cubicBezTo>
                  <a:cubicBezTo>
                    <a:pt x="55" y="0"/>
                    <a:pt x="80" y="0"/>
                    <a:pt x="105" y="1"/>
                  </a:cubicBezTo>
                  <a:cubicBezTo>
                    <a:pt x="110" y="1"/>
                    <a:pt x="117" y="3"/>
                    <a:pt x="121" y="7"/>
                  </a:cubicBezTo>
                  <a:cubicBezTo>
                    <a:pt x="165" y="51"/>
                    <a:pt x="209" y="95"/>
                    <a:pt x="253" y="139"/>
                  </a:cubicBezTo>
                  <a:cubicBezTo>
                    <a:pt x="254" y="139"/>
                    <a:pt x="254" y="141"/>
                    <a:pt x="254" y="143"/>
                  </a:cubicBezTo>
                  <a:close/>
                </a:path>
              </a:pathLst>
            </a:custGeom>
            <a:solidFill>
              <a:srgbClr val="D4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1" name="Right Triangle 17">
            <a:extLst>
              <a:ext uri="{FF2B5EF4-FFF2-40B4-BE49-F238E27FC236}">
                <a16:creationId xmlns:a16="http://schemas.microsoft.com/office/drawing/2014/main" xmlns="" id="{73AD803D-E97F-A506-2F76-F6FBDCC6B52F}"/>
              </a:ext>
            </a:extLst>
          </p:cNvPr>
          <p:cNvSpPr/>
          <p:nvPr/>
        </p:nvSpPr>
        <p:spPr>
          <a:xfrm>
            <a:off x="3006436" y="1473952"/>
            <a:ext cx="945136" cy="218388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6638C224-4760-8D55-541F-C6848EA9E09C}"/>
              </a:ext>
            </a:extLst>
          </p:cNvPr>
          <p:cNvGrpSpPr/>
          <p:nvPr/>
        </p:nvGrpSpPr>
        <p:grpSpPr>
          <a:xfrm>
            <a:off x="5943028" y="2929508"/>
            <a:ext cx="3097412" cy="510908"/>
            <a:chOff x="5695889" y="1001033"/>
            <a:chExt cx="3097412" cy="51090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9AB6E699-22C5-C8D6-9E9E-6365CA1C3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695889" y="1001033"/>
              <a:ext cx="3097412" cy="510908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4EE8BF93-0870-A2C6-C371-AC7888503C03}"/>
                </a:ext>
              </a:extLst>
            </p:cNvPr>
            <p:cNvSpPr txBox="1"/>
            <p:nvPr/>
          </p:nvSpPr>
          <p:spPr>
            <a:xfrm>
              <a:off x="5757247" y="1069179"/>
              <a:ext cx="2923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cap="small" dirty="0">
                  <a:solidFill>
                    <a:schemeClr val="bg1"/>
                  </a:solidFill>
                  <a:latin typeface="Montserrat-Bold"/>
                </a:rPr>
                <a:t>PERMANENTES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506D559-DE2D-02CB-FBEB-ADB7913ED13F}"/>
              </a:ext>
            </a:extLst>
          </p:cNvPr>
          <p:cNvSpPr txBox="1"/>
          <p:nvPr/>
        </p:nvSpPr>
        <p:spPr>
          <a:xfrm>
            <a:off x="4849772" y="3721596"/>
            <a:ext cx="498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Plan </a:t>
            </a:r>
            <a:r>
              <a:rPr lang="es-MX" dirty="0">
                <a:latin typeface="Montserrat-Bold"/>
              </a:rPr>
              <a:t>de Estudio 2022.</a:t>
            </a:r>
          </a:p>
          <a:p>
            <a:endParaRPr lang="es-MX" dirty="0">
              <a:latin typeface="Montserrat-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Programas </a:t>
            </a:r>
            <a:r>
              <a:rPr lang="es-MX" dirty="0">
                <a:latin typeface="Montserrat-Bold"/>
              </a:rPr>
              <a:t>Sintéticos de las Fases 1 a 6</a:t>
            </a:r>
          </a:p>
        </p:txBody>
      </p:sp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xmlns="" id="{50E29059-1197-5545-3261-D36B2A82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82399" y="3715191"/>
            <a:ext cx="2769174" cy="6123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ACB079D-2464-0A2C-FB85-3EA34D77C9FB}"/>
              </a:ext>
            </a:extLst>
          </p:cNvPr>
          <p:cNvSpPr txBox="1"/>
          <p:nvPr/>
        </p:nvSpPr>
        <p:spPr>
          <a:xfrm>
            <a:off x="1364702" y="3836676"/>
            <a:ext cx="24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INSUMOS</a:t>
            </a:r>
          </a:p>
        </p:txBody>
      </p:sp>
      <p:pic>
        <p:nvPicPr>
          <p:cNvPr id="1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7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78157C29-5DB9-7CCA-2D12-9FD19561C9B1}"/>
              </a:ext>
            </a:extLst>
          </p:cNvPr>
          <p:cNvGrpSpPr/>
          <p:nvPr/>
        </p:nvGrpSpPr>
        <p:grpSpPr>
          <a:xfrm>
            <a:off x="1863062" y="1708737"/>
            <a:ext cx="6506901" cy="2372900"/>
            <a:chOff x="2107474" y="2290752"/>
            <a:chExt cx="7985760" cy="236778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93759B31-EDED-7BE7-E887-62C0A22BA825}"/>
                </a:ext>
              </a:extLst>
            </p:cNvPr>
            <p:cNvSpPr txBox="1"/>
            <p:nvPr/>
          </p:nvSpPr>
          <p:spPr>
            <a:xfrm>
              <a:off x="2371120" y="2413814"/>
              <a:ext cx="7368845" cy="1736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Clr>
                  <a:srgbClr val="296456"/>
                </a:buClr>
              </a:pPr>
              <a:r>
                <a:rPr lang="es-MX" dirty="0">
                  <a:latin typeface="Montserrat-Bold"/>
                  <a:cs typeface="Times New Roman" panose="02020603050405020304" pitchFamily="18" charset="0"/>
                </a:rPr>
                <a:t>Los invitamos a visitar la página: </a:t>
              </a:r>
              <a:r>
                <a:rPr lang="es-MX" b="1" dirty="0">
                  <a:solidFill>
                    <a:srgbClr val="235B4E"/>
                  </a:solidFill>
                  <a:latin typeface="Montserrat-Bold"/>
                  <a:cs typeface="Times New Roman" panose="02020603050405020304" pitchFamily="18" charset="0"/>
                </a:rPr>
                <a:t>https://estrategiaenelaula.sep.gob.mx/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buClr>
                  <a:srgbClr val="296456"/>
                </a:buClr>
              </a:pPr>
              <a:r>
                <a:rPr lang="es-MX" dirty="0">
                  <a:latin typeface="Montserrat-Bold"/>
                  <a:cs typeface="Times New Roman" panose="02020603050405020304" pitchFamily="18" charset="0"/>
                </a:rPr>
                <a:t>En este sitio encontrarán recursos, consejos y actividades para abordar en el aula la prevención de adicciones. Manténganse al tanto de las actualizaciones y participen en la conversación.</a:t>
              </a:r>
              <a:r>
                <a:rPr lang="es-ES" dirty="0">
                  <a:latin typeface="Montserrat-Bold"/>
                  <a:cs typeface="Times New Roman" panose="02020603050405020304" pitchFamily="18" charset="0"/>
                </a:rPr>
                <a:t> </a:t>
              </a:r>
              <a:endParaRPr lang="es-MX" b="1" dirty="0">
                <a:solidFill>
                  <a:srgbClr val="235B4E"/>
                </a:solidFill>
                <a:latin typeface="Montserrat-Bold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: esquinas redondeadas 12">
              <a:extLst>
                <a:ext uri="{FF2B5EF4-FFF2-40B4-BE49-F238E27FC236}">
                  <a16:creationId xmlns:a16="http://schemas.microsoft.com/office/drawing/2014/main" xmlns="" id="{73362952-41B3-00C8-DCC3-7D1A23483422}"/>
                </a:ext>
              </a:extLst>
            </p:cNvPr>
            <p:cNvSpPr/>
            <p:nvPr/>
          </p:nvSpPr>
          <p:spPr>
            <a:xfrm>
              <a:off x="2107474" y="2290752"/>
              <a:ext cx="7985760" cy="2367788"/>
            </a:xfrm>
            <a:prstGeom prst="roundRect">
              <a:avLst>
                <a:gd name="adj" fmla="val 7013"/>
              </a:avLst>
            </a:prstGeom>
            <a:noFill/>
            <a:ln w="63500" cmpd="thickThin">
              <a:solidFill>
                <a:srgbClr val="8C1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697A62-E753-2F11-031A-C69FABE4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0295" y="131087"/>
            <a:ext cx="5789706" cy="5109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5365C99-A7B4-BB4D-878E-1592E508E3A5}"/>
              </a:ext>
            </a:extLst>
          </p:cNvPr>
          <p:cNvSpPr txBox="1"/>
          <p:nvPr/>
        </p:nvSpPr>
        <p:spPr>
          <a:xfrm>
            <a:off x="4585448" y="131087"/>
            <a:ext cx="517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400" b="1" cap="small" dirty="0">
                <a:solidFill>
                  <a:schemeClr val="bg1"/>
                </a:solidFill>
                <a:latin typeface="Montserrat" panose="00000500000000000000" pitchFamily="2" charset="0"/>
              </a:rPr>
              <a:t>ESTRATEGIA EN EL AULA: PREVENCIÓN DE ADICCIONES. SI TE DROGAS TE DAÑAS</a:t>
            </a:r>
          </a:p>
        </p:txBody>
      </p:sp>
      <p:pic>
        <p:nvPicPr>
          <p:cNvPr id="7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CAF97FB-C52D-28FA-5049-96442DC0600F}"/>
              </a:ext>
            </a:extLst>
          </p:cNvPr>
          <p:cNvSpPr txBox="1">
            <a:spLocks/>
          </p:cNvSpPr>
          <p:nvPr/>
        </p:nvSpPr>
        <p:spPr>
          <a:xfrm>
            <a:off x="3999880" y="3789908"/>
            <a:ext cx="4896544" cy="63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b="1" dirty="0">
                <a:solidFill>
                  <a:srgbClr val="BB9465"/>
                </a:solidFill>
                <a:latin typeface="Montserrat-Bold"/>
              </a:rPr>
              <a:t>Ciclo Escolar 2023-2024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C7F1718-62C9-F2B6-900C-ABC9FCE2717A}"/>
              </a:ext>
            </a:extLst>
          </p:cNvPr>
          <p:cNvSpPr txBox="1">
            <a:spLocks/>
          </p:cNvSpPr>
          <p:nvPr/>
        </p:nvSpPr>
        <p:spPr>
          <a:xfrm>
            <a:off x="615504" y="561504"/>
            <a:ext cx="901202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A02041"/>
                </a:solidFill>
                <a:latin typeface="Montserrat-Bold"/>
              </a:rPr>
              <a:t>Orientaciones para la Cuarta Sesión Ordinaria del Consejo Técnico Escolar y el Taller Intensivo de Formación Continua para Docentes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7B2208A-C415-4D1E-B312-115F4AC2D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5" b="19305"/>
          <a:stretch/>
        </p:blipFill>
        <p:spPr>
          <a:xfrm>
            <a:off x="615504" y="2467991"/>
            <a:ext cx="3168352" cy="2206295"/>
          </a:xfrm>
          <a:prstGeom prst="rect">
            <a:avLst/>
          </a:prstGeom>
        </p:spPr>
      </p:pic>
      <p:pic>
        <p:nvPicPr>
          <p:cNvPr id="5" name="Google Shape;1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856" y="4674286"/>
            <a:ext cx="2903907" cy="677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0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B57451E-C951-0371-4210-091CAA1E09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07839" y="175223"/>
            <a:ext cx="3075321" cy="510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0D909E-C561-3BCE-A8EF-A12B5127BA94}"/>
              </a:ext>
            </a:extLst>
          </p:cNvPr>
          <p:cNvSpPr txBox="1"/>
          <p:nvPr/>
        </p:nvSpPr>
        <p:spPr>
          <a:xfrm>
            <a:off x="7168232" y="272938"/>
            <a:ext cx="2620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cap="small" dirty="0" smtClean="0">
                <a:solidFill>
                  <a:schemeClr val="bg1"/>
                </a:solidFill>
                <a:latin typeface="Montserrat-Bold"/>
              </a:rPr>
              <a:t>Temas sugeridos Trabajo</a:t>
            </a:r>
            <a:endParaRPr lang="es-MX" sz="2000" b="1" cap="small" dirty="0">
              <a:solidFill>
                <a:schemeClr val="bg1"/>
              </a:solidFill>
              <a:latin typeface="Montserrat-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6E406D1-1A5B-FE2F-0899-6A01CCA13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78" t="26290" r="12959" b="8364"/>
          <a:stretch/>
        </p:blipFill>
        <p:spPr>
          <a:xfrm>
            <a:off x="538895" y="686132"/>
            <a:ext cx="8876153" cy="4475624"/>
          </a:xfrm>
          <a:prstGeom prst="rect">
            <a:avLst/>
          </a:prstGeom>
        </p:spPr>
      </p:pic>
      <p:pic>
        <p:nvPicPr>
          <p:cNvPr id="6" name="Google Shape;15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097412" cy="510908"/>
            <a:chOff x="3708598" y="53465"/>
            <a:chExt cx="2815829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453666" y="139642"/>
              <a:ext cx="15291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 cap="small" dirty="0">
                  <a:solidFill>
                    <a:schemeClr val="bg1"/>
                  </a:solidFill>
                  <a:latin typeface="Montserrat-Bold"/>
                </a:rPr>
                <a:t>Propósitos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C278B01-4FC8-3FB8-9744-744CCE34121C}"/>
              </a:ext>
            </a:extLst>
          </p:cNvPr>
          <p:cNvGrpSpPr/>
          <p:nvPr/>
        </p:nvGrpSpPr>
        <p:grpSpPr>
          <a:xfrm>
            <a:off x="533052" y="1286098"/>
            <a:ext cx="7408449" cy="923330"/>
            <a:chOff x="533052" y="1057300"/>
            <a:chExt cx="7408449" cy="92333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EE865B4A-75A9-CC24-4468-B103B38CA4AA}"/>
                </a:ext>
              </a:extLst>
            </p:cNvPr>
            <p:cNvSpPr txBox="1"/>
            <p:nvPr/>
          </p:nvSpPr>
          <p:spPr>
            <a:xfrm>
              <a:off x="1503123" y="1057300"/>
              <a:ext cx="6438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Montserrat-Bold"/>
                </a:rPr>
                <a:t>Otorgar un sentido humanista a la práctica educativa, a partir del </a:t>
              </a:r>
              <a:r>
                <a:rPr lang="es-MX" b="1" dirty="0">
                  <a:solidFill>
                    <a:srgbClr val="BB9465"/>
                  </a:solidFill>
                  <a:latin typeface="Montserrat-Bold"/>
                </a:rPr>
                <a:t>vínculo escuela-comunidad </a:t>
              </a:r>
              <a:r>
                <a:rPr lang="es-MX" dirty="0">
                  <a:latin typeface="Montserrat-Bold"/>
                </a:rPr>
                <a:t>y sus implicaciones en la transformación- educativa.</a:t>
              </a:r>
            </a:p>
          </p:txBody>
        </p:sp>
        <p:pic>
          <p:nvPicPr>
            <p:cNvPr id="5" name="Gráfico 4" descr="Insignia 1 contorno">
              <a:extLst>
                <a:ext uri="{FF2B5EF4-FFF2-40B4-BE49-F238E27FC236}">
                  <a16:creationId xmlns:a16="http://schemas.microsoft.com/office/drawing/2014/main" xmlns="" id="{B0DB883F-E319-384C-86A1-EE3222588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052" y="1064974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516126BF-3B38-6708-F382-0E7ECA6A2BC8}"/>
              </a:ext>
            </a:extLst>
          </p:cNvPr>
          <p:cNvGrpSpPr/>
          <p:nvPr/>
        </p:nvGrpSpPr>
        <p:grpSpPr>
          <a:xfrm>
            <a:off x="1265825" y="2722267"/>
            <a:ext cx="7554585" cy="1200329"/>
            <a:chOff x="1265825" y="2722267"/>
            <a:chExt cx="7554585" cy="1200329"/>
          </a:xfrm>
        </p:grpSpPr>
        <p:pic>
          <p:nvPicPr>
            <p:cNvPr id="8" name="Gráfico 7" descr="Insignia con relleno sólido">
              <a:extLst>
                <a:ext uri="{FF2B5EF4-FFF2-40B4-BE49-F238E27FC236}">
                  <a16:creationId xmlns:a16="http://schemas.microsoft.com/office/drawing/2014/main" xmlns="" id="{158E5895-9DC9-952F-465A-B1E6E9B1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65825" y="2879204"/>
              <a:ext cx="914400" cy="9144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BFDCC9F2-6836-76B8-DFEF-5A43F3780D82}"/>
                </a:ext>
              </a:extLst>
            </p:cNvPr>
            <p:cNvSpPr txBox="1"/>
            <p:nvPr/>
          </p:nvSpPr>
          <p:spPr>
            <a:xfrm>
              <a:off x="2382032" y="2722267"/>
              <a:ext cx="6438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>
                  <a:latin typeface="Montserrat-Bold"/>
                </a:rPr>
                <a:t>Considerar en el </a:t>
              </a:r>
              <a:r>
                <a:rPr lang="es-MX" b="1" dirty="0">
                  <a:solidFill>
                    <a:srgbClr val="BB9465"/>
                  </a:solidFill>
                  <a:latin typeface="Montserrat-Bold"/>
                </a:rPr>
                <a:t>diseño de la planeación didáctica </a:t>
              </a:r>
              <a:r>
                <a:rPr lang="es-MX" dirty="0">
                  <a:latin typeface="Montserrat-Bold"/>
                </a:rPr>
                <a:t>y de proyectos los rasgos que describen la </a:t>
              </a:r>
              <a:r>
                <a:rPr lang="es-MX" b="1" dirty="0">
                  <a:solidFill>
                    <a:srgbClr val="BB9465"/>
                  </a:solidFill>
                  <a:latin typeface="Montserrat-Bold"/>
                </a:rPr>
                <a:t>realidad social</a:t>
              </a:r>
              <a:r>
                <a:rPr lang="es-MX" dirty="0">
                  <a:latin typeface="Montserrat-Bold"/>
                </a:rPr>
                <a:t> en la que está inmersa la escuela y que están presentes en el Programa analítico.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23CDA2-67E3-9D02-E21D-D47A5B67590D}"/>
              </a:ext>
            </a:extLst>
          </p:cNvPr>
          <p:cNvSpPr/>
          <p:nvPr/>
        </p:nvSpPr>
        <p:spPr>
          <a:xfrm>
            <a:off x="4787285" y="0"/>
            <a:ext cx="5271938" cy="5715000"/>
          </a:xfrm>
          <a:prstGeom prst="rect">
            <a:avLst/>
          </a:prstGeom>
          <a:solidFill>
            <a:srgbClr val="F2EDE2"/>
          </a:solidFill>
          <a:ln>
            <a:solidFill>
              <a:srgbClr val="F2E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D0CFB2A-70BA-801E-70B9-CF412BFD1753}"/>
              </a:ext>
            </a:extLst>
          </p:cNvPr>
          <p:cNvSpPr txBox="1"/>
          <p:nvPr/>
        </p:nvSpPr>
        <p:spPr>
          <a:xfrm>
            <a:off x="4875455" y="308715"/>
            <a:ext cx="496281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Video</a:t>
            </a:r>
            <a:r>
              <a:rPr lang="es-MX" dirty="0">
                <a:latin typeface="Montserrat-Bold"/>
              </a:rPr>
              <a:t> de la Secretaria de Educación Pública.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Video</a:t>
            </a:r>
            <a:r>
              <a:rPr lang="es-MX" dirty="0">
                <a:latin typeface="Montserrat-Bold"/>
              </a:rPr>
              <a:t> </a:t>
            </a:r>
            <a:r>
              <a:rPr lang="es-MX" i="1" dirty="0">
                <a:latin typeface="Montserrat-Bold"/>
              </a:rPr>
              <a:t>Paulo Freire: pedagogía del diálogo</a:t>
            </a:r>
            <a:r>
              <a:rPr lang="es-MX" dirty="0">
                <a:latin typeface="Montserrat-Bold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Artículo</a:t>
            </a:r>
            <a:r>
              <a:rPr lang="es-MX" dirty="0">
                <a:latin typeface="Montserrat-Bold"/>
              </a:rPr>
              <a:t> </a:t>
            </a:r>
            <a:r>
              <a:rPr lang="es-MX" i="1" dirty="0">
                <a:latin typeface="Montserrat-Bold"/>
              </a:rPr>
              <a:t>Es necesario sumar saberes</a:t>
            </a:r>
            <a:r>
              <a:rPr lang="es-MX" dirty="0">
                <a:latin typeface="Montserrat-Bold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Video</a:t>
            </a:r>
            <a:r>
              <a:rPr lang="es-MX" dirty="0">
                <a:latin typeface="Montserrat-Bold"/>
              </a:rPr>
              <a:t> de la lectura </a:t>
            </a:r>
            <a:r>
              <a:rPr lang="es-MX" i="1" dirty="0">
                <a:latin typeface="Montserrat-Bold"/>
              </a:rPr>
              <a:t>Es necesario sumar saberes</a:t>
            </a:r>
            <a:r>
              <a:rPr lang="es-MX" dirty="0">
                <a:latin typeface="Montserrat-Bold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Programa analítico </a:t>
            </a:r>
            <a:r>
              <a:rPr lang="es-MX" dirty="0">
                <a:latin typeface="Montserrat-Bold"/>
              </a:rPr>
              <a:t>de la escuela.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Planeación didáctica</a:t>
            </a:r>
            <a:r>
              <a:rPr lang="es-MX" dirty="0">
                <a:latin typeface="Montserrat-Bold"/>
              </a:rPr>
              <a:t>.</a:t>
            </a:r>
          </a:p>
        </p:txBody>
      </p:sp>
      <p:pic>
        <p:nvPicPr>
          <p:cNvPr id="19" name="Imagen 18" descr="Forma, Rectángulo&#10;&#10;Descripción generada automáticamente">
            <a:extLst>
              <a:ext uri="{FF2B5EF4-FFF2-40B4-BE49-F238E27FC236}">
                <a16:creationId xmlns:a16="http://schemas.microsoft.com/office/drawing/2014/main" xmlns="" id="{F6191612-88E4-61A2-BF4E-0EACCEBB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82399" y="3737404"/>
            <a:ext cx="2769174" cy="61230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FB47B6FA-588C-1284-F4BE-89F9798148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399" y="1438511"/>
            <a:ext cx="2706687" cy="2225675"/>
            <a:chOff x="579" y="360"/>
            <a:chExt cx="1705" cy="140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xmlns="" id="{2132ED29-FF8A-1891-3DD3-D5EB0D1264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9" y="360"/>
              <a:ext cx="1705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842533FA-EBB6-ECB2-0807-63B1B8097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425"/>
              <a:ext cx="745" cy="1182"/>
            </a:xfrm>
            <a:custGeom>
              <a:avLst/>
              <a:gdLst>
                <a:gd name="T0" fmla="*/ 171 w 173"/>
                <a:gd name="T1" fmla="*/ 274 h 274"/>
                <a:gd name="T2" fmla="*/ 97 w 173"/>
                <a:gd name="T3" fmla="*/ 199 h 274"/>
                <a:gd name="T4" fmla="*/ 15 w 173"/>
                <a:gd name="T5" fmla="*/ 117 h 274"/>
                <a:gd name="T6" fmla="*/ 15 w 173"/>
                <a:gd name="T7" fmla="*/ 73 h 274"/>
                <a:gd name="T8" fmla="*/ 70 w 173"/>
                <a:gd name="T9" fmla="*/ 16 h 274"/>
                <a:gd name="T10" fmla="*/ 116 w 173"/>
                <a:gd name="T11" fmla="*/ 16 h 274"/>
                <a:gd name="T12" fmla="*/ 169 w 173"/>
                <a:gd name="T13" fmla="*/ 69 h 274"/>
                <a:gd name="T14" fmla="*/ 173 w 173"/>
                <a:gd name="T15" fmla="*/ 77 h 274"/>
                <a:gd name="T16" fmla="*/ 173 w 173"/>
                <a:gd name="T17" fmla="*/ 272 h 274"/>
                <a:gd name="T18" fmla="*/ 171 w 173"/>
                <a:gd name="T1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74">
                  <a:moveTo>
                    <a:pt x="171" y="274"/>
                  </a:moveTo>
                  <a:cubicBezTo>
                    <a:pt x="146" y="249"/>
                    <a:pt x="122" y="224"/>
                    <a:pt x="97" y="199"/>
                  </a:cubicBezTo>
                  <a:cubicBezTo>
                    <a:pt x="70" y="172"/>
                    <a:pt x="42" y="145"/>
                    <a:pt x="15" y="117"/>
                  </a:cubicBezTo>
                  <a:cubicBezTo>
                    <a:pt x="0" y="102"/>
                    <a:pt x="0" y="88"/>
                    <a:pt x="15" y="73"/>
                  </a:cubicBezTo>
                  <a:cubicBezTo>
                    <a:pt x="33" y="54"/>
                    <a:pt x="52" y="35"/>
                    <a:pt x="70" y="16"/>
                  </a:cubicBezTo>
                  <a:cubicBezTo>
                    <a:pt x="86" y="0"/>
                    <a:pt x="100" y="0"/>
                    <a:pt x="116" y="16"/>
                  </a:cubicBezTo>
                  <a:cubicBezTo>
                    <a:pt x="133" y="34"/>
                    <a:pt x="151" y="52"/>
                    <a:pt x="169" y="69"/>
                  </a:cubicBezTo>
                  <a:cubicBezTo>
                    <a:pt x="171" y="71"/>
                    <a:pt x="173" y="75"/>
                    <a:pt x="173" y="77"/>
                  </a:cubicBezTo>
                  <a:cubicBezTo>
                    <a:pt x="173" y="142"/>
                    <a:pt x="173" y="207"/>
                    <a:pt x="173" y="272"/>
                  </a:cubicBezTo>
                  <a:cubicBezTo>
                    <a:pt x="172" y="273"/>
                    <a:pt x="172" y="273"/>
                    <a:pt x="171" y="274"/>
                  </a:cubicBezTo>
                  <a:close/>
                </a:path>
              </a:pathLst>
            </a:custGeom>
            <a:solidFill>
              <a:srgbClr val="D4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226BFBC3-8A75-CB8A-BC33-CDFD5427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141"/>
              <a:ext cx="1094" cy="621"/>
            </a:xfrm>
            <a:custGeom>
              <a:avLst/>
              <a:gdLst>
                <a:gd name="T0" fmla="*/ 254 w 254"/>
                <a:gd name="T1" fmla="*/ 143 h 144"/>
                <a:gd name="T2" fmla="*/ 243 w 254"/>
                <a:gd name="T3" fmla="*/ 143 h 144"/>
                <a:gd name="T4" fmla="*/ 32 w 254"/>
                <a:gd name="T5" fmla="*/ 143 h 144"/>
                <a:gd name="T6" fmla="*/ 1 w 254"/>
                <a:gd name="T7" fmla="*/ 112 h 144"/>
                <a:gd name="T8" fmla="*/ 1 w 254"/>
                <a:gd name="T9" fmla="*/ 29 h 144"/>
                <a:gd name="T10" fmla="*/ 30 w 254"/>
                <a:gd name="T11" fmla="*/ 0 h 144"/>
                <a:gd name="T12" fmla="*/ 105 w 254"/>
                <a:gd name="T13" fmla="*/ 1 h 144"/>
                <a:gd name="T14" fmla="*/ 121 w 254"/>
                <a:gd name="T15" fmla="*/ 7 h 144"/>
                <a:gd name="T16" fmla="*/ 253 w 254"/>
                <a:gd name="T17" fmla="*/ 139 h 144"/>
                <a:gd name="T18" fmla="*/ 254 w 254"/>
                <a:gd name="T1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44">
                  <a:moveTo>
                    <a:pt x="254" y="143"/>
                  </a:moveTo>
                  <a:cubicBezTo>
                    <a:pt x="250" y="143"/>
                    <a:pt x="247" y="143"/>
                    <a:pt x="243" y="143"/>
                  </a:cubicBezTo>
                  <a:cubicBezTo>
                    <a:pt x="173" y="143"/>
                    <a:pt x="102" y="142"/>
                    <a:pt x="32" y="143"/>
                  </a:cubicBezTo>
                  <a:cubicBezTo>
                    <a:pt x="14" y="144"/>
                    <a:pt x="0" y="131"/>
                    <a:pt x="1" y="112"/>
                  </a:cubicBezTo>
                  <a:cubicBezTo>
                    <a:pt x="2" y="85"/>
                    <a:pt x="1" y="57"/>
                    <a:pt x="1" y="29"/>
                  </a:cubicBezTo>
                  <a:cubicBezTo>
                    <a:pt x="1" y="11"/>
                    <a:pt x="12" y="0"/>
                    <a:pt x="30" y="0"/>
                  </a:cubicBezTo>
                  <a:cubicBezTo>
                    <a:pt x="55" y="0"/>
                    <a:pt x="80" y="0"/>
                    <a:pt x="105" y="1"/>
                  </a:cubicBezTo>
                  <a:cubicBezTo>
                    <a:pt x="110" y="1"/>
                    <a:pt x="117" y="3"/>
                    <a:pt x="121" y="7"/>
                  </a:cubicBezTo>
                  <a:cubicBezTo>
                    <a:pt x="165" y="51"/>
                    <a:pt x="209" y="95"/>
                    <a:pt x="253" y="139"/>
                  </a:cubicBezTo>
                  <a:cubicBezTo>
                    <a:pt x="254" y="139"/>
                    <a:pt x="254" y="141"/>
                    <a:pt x="254" y="143"/>
                  </a:cubicBezTo>
                  <a:close/>
                </a:path>
              </a:pathLst>
            </a:custGeom>
            <a:solidFill>
              <a:srgbClr val="D4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1" name="Right Triangle 17">
            <a:extLst>
              <a:ext uri="{FF2B5EF4-FFF2-40B4-BE49-F238E27FC236}">
                <a16:creationId xmlns:a16="http://schemas.microsoft.com/office/drawing/2014/main" xmlns="" id="{73AD803D-E97F-A506-2F76-F6FBDCC6B52F}"/>
              </a:ext>
            </a:extLst>
          </p:cNvPr>
          <p:cNvSpPr/>
          <p:nvPr/>
        </p:nvSpPr>
        <p:spPr>
          <a:xfrm>
            <a:off x="3006436" y="1473952"/>
            <a:ext cx="945136" cy="218388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49285A8-D111-3066-B91F-06EB4F3CF2FD}"/>
              </a:ext>
            </a:extLst>
          </p:cNvPr>
          <p:cNvSpPr txBox="1"/>
          <p:nvPr/>
        </p:nvSpPr>
        <p:spPr>
          <a:xfrm>
            <a:off x="1182399" y="3858889"/>
            <a:ext cx="270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cap="small" dirty="0">
                <a:solidFill>
                  <a:schemeClr val="bg1"/>
                </a:solidFill>
                <a:latin typeface="Montserrat-Bold"/>
              </a:rPr>
              <a:t>Insumos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2994AD8-9933-A39F-AA80-45CC961C01C1}"/>
              </a:ext>
            </a:extLst>
          </p:cNvPr>
          <p:cNvGrpSpPr/>
          <p:nvPr/>
        </p:nvGrpSpPr>
        <p:grpSpPr>
          <a:xfrm>
            <a:off x="4875455" y="3176678"/>
            <a:ext cx="3097412" cy="375923"/>
            <a:chOff x="5695889" y="1001033"/>
            <a:chExt cx="3097412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37F7F481-72AE-3ED4-DC60-A6E5C6CD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695889" y="1001033"/>
              <a:ext cx="3097412" cy="510908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CCA414BB-8390-5F51-FEF9-C981777FCDE0}"/>
                </a:ext>
              </a:extLst>
            </p:cNvPr>
            <p:cNvSpPr txBox="1"/>
            <p:nvPr/>
          </p:nvSpPr>
          <p:spPr>
            <a:xfrm>
              <a:off x="5757247" y="1068571"/>
              <a:ext cx="2923153" cy="41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cap="small" dirty="0">
                  <a:solidFill>
                    <a:schemeClr val="bg1"/>
                  </a:solidFill>
                  <a:latin typeface="Montserrat-Bold"/>
                </a:rPr>
                <a:t>PERMANENTES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114A20C-C0B2-EFAD-7F10-B6CC7E4C5581}"/>
              </a:ext>
            </a:extLst>
          </p:cNvPr>
          <p:cNvSpPr txBox="1"/>
          <p:nvPr/>
        </p:nvSpPr>
        <p:spPr>
          <a:xfrm>
            <a:off x="4849772" y="4037390"/>
            <a:ext cx="498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Plan </a:t>
            </a:r>
            <a:r>
              <a:rPr lang="es-MX" dirty="0">
                <a:latin typeface="Montserrat-Bold"/>
              </a:rPr>
              <a:t>de Estudio 2022.</a:t>
            </a:r>
          </a:p>
          <a:p>
            <a:endParaRPr lang="es-MX" dirty="0">
              <a:latin typeface="Montserrat-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Programas </a:t>
            </a:r>
            <a:r>
              <a:rPr lang="es-MX" dirty="0">
                <a:latin typeface="Montserrat-Bold"/>
              </a:rPr>
              <a:t>Sintéticos de las Fases </a:t>
            </a:r>
            <a:r>
              <a:rPr lang="es-MX" dirty="0">
                <a:latin typeface="Montserrat" panose="00000500000000000000" pitchFamily="2" charset="0"/>
              </a:rPr>
              <a:t>1 a 6</a:t>
            </a:r>
          </a:p>
        </p:txBody>
      </p:sp>
      <p:pic>
        <p:nvPicPr>
          <p:cNvPr id="1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1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399480" y="1554437"/>
            <a:ext cx="9361039" cy="510908"/>
          </a:xfrm>
          <a:prstGeom prst="roundRect">
            <a:avLst/>
          </a:prstGeom>
          <a:solidFill>
            <a:srgbClr val="E7E6E6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4F7C72"/>
                </a:solidFill>
                <a:latin typeface="Montserrat-Bold"/>
              </a:rPr>
              <a:t>Observar el video </a:t>
            </a:r>
            <a:r>
              <a:rPr lang="es-MX" sz="1800" dirty="0">
                <a:latin typeface="Montserrat-Bold"/>
              </a:rPr>
              <a:t>de la Secretaria de Educación Pública.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A9DE6B-1591-2745-19D7-7A1AAE245A1B}"/>
              </a:ext>
            </a:extLst>
          </p:cNvPr>
          <p:cNvSpPr txBox="1"/>
          <p:nvPr/>
        </p:nvSpPr>
        <p:spPr>
          <a:xfrm>
            <a:off x="399480" y="798804"/>
            <a:ext cx="9398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235B4E"/>
                </a:solidFill>
                <a:latin typeface="Montserrat-Bold"/>
              </a:rPr>
              <a:t>La transformación educativa: escuela y comunidad</a:t>
            </a:r>
            <a:endParaRPr lang="es-MX" sz="2400" dirty="0">
              <a:latin typeface="Montserrat-Bold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C7B1160E-1E8C-F5BE-9BD7-A21343F07503}"/>
              </a:ext>
            </a:extLst>
          </p:cNvPr>
          <p:cNvSpPr/>
          <p:nvPr/>
        </p:nvSpPr>
        <p:spPr>
          <a:xfrm>
            <a:off x="356575" y="2281436"/>
            <a:ext cx="9398343" cy="2443321"/>
          </a:xfrm>
          <a:prstGeom prst="roundRect">
            <a:avLst/>
          </a:prstGeom>
          <a:solidFill>
            <a:srgbClr val="E7E6E6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4F7C72"/>
                </a:solidFill>
                <a:latin typeface="Montserrat-Bold"/>
              </a:rPr>
              <a:t>Analizar de manera crítica </a:t>
            </a:r>
            <a:r>
              <a:rPr lang="es-MX" dirty="0">
                <a:latin typeface="Montserrat-Bold"/>
              </a:rPr>
              <a:t>la</a:t>
            </a:r>
            <a:r>
              <a:rPr lang="es-MX" b="1" dirty="0">
                <a:solidFill>
                  <a:srgbClr val="4F7C72"/>
                </a:solidFill>
                <a:latin typeface="Montserrat-Bold"/>
              </a:rPr>
              <a:t> relación </a:t>
            </a:r>
            <a:r>
              <a:rPr lang="es-MX" sz="1800" b="0" i="0" u="none" strike="noStrike" baseline="0" dirty="0">
                <a:latin typeface="Montserrat-Bold"/>
              </a:rPr>
              <a:t>que se ha establecido entre la </a:t>
            </a:r>
            <a:r>
              <a:rPr lang="es-MX" b="1" dirty="0">
                <a:solidFill>
                  <a:srgbClr val="4F7C72"/>
                </a:solidFill>
                <a:latin typeface="Montserrat-Bold"/>
              </a:rPr>
              <a:t>comunidad y la escuela</a:t>
            </a:r>
            <a:r>
              <a:rPr lang="es-MX" dirty="0">
                <a:solidFill>
                  <a:srgbClr val="4F7C72"/>
                </a:solidFill>
                <a:latin typeface="Montserrat-Bold"/>
              </a:rPr>
              <a:t>:</a:t>
            </a:r>
          </a:p>
          <a:p>
            <a:pPr algn="just"/>
            <a:endParaRPr lang="es-MX" dirty="0">
              <a:solidFill>
                <a:srgbClr val="4F7C72"/>
              </a:solidFill>
              <a:latin typeface="Montserrat-Bold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b="1" dirty="0">
                <a:latin typeface="Montserrat-Bold"/>
              </a:rPr>
              <a:t>L</a:t>
            </a:r>
            <a:r>
              <a:rPr lang="es-MX" b="1" i="0" u="none" strike="noStrike" baseline="0" dirty="0">
                <a:latin typeface="Montserrat-Bold"/>
              </a:rPr>
              <a:t>eer</a:t>
            </a:r>
            <a:r>
              <a:rPr lang="es-MX" b="0" i="0" u="none" strike="noStrike" baseline="0" dirty="0">
                <a:latin typeface="Montserrat-Bold"/>
              </a:rPr>
              <a:t> el </a:t>
            </a:r>
            <a:r>
              <a:rPr lang="es-MX" b="1" i="0" u="none" strike="noStrike" baseline="0" dirty="0">
                <a:latin typeface="Montserrat-Bold"/>
              </a:rPr>
              <a:t>Plan de Estudio </a:t>
            </a:r>
            <a:r>
              <a:rPr lang="es-MX" i="0" u="none" strike="noStrike" baseline="0" dirty="0">
                <a:latin typeface="Montserrat-Bold"/>
              </a:rPr>
              <a:t>(fragmento)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b="1" dirty="0">
                <a:latin typeface="Montserrat-Bold"/>
              </a:rPr>
              <a:t>Escribir</a:t>
            </a:r>
            <a:r>
              <a:rPr lang="es-MX" dirty="0">
                <a:latin typeface="Montserrat-Bold"/>
              </a:rPr>
              <a:t> un aspecto de la práctica docente que reproduce rutinas tradicionales y cómo transformarlo.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b="1" i="0" u="none" strike="noStrike" baseline="0" dirty="0">
                <a:latin typeface="Montserrat-Bold"/>
              </a:rPr>
              <a:t>Observar</a:t>
            </a:r>
            <a:r>
              <a:rPr lang="es-MX" b="0" i="0" u="none" strike="noStrike" baseline="0" dirty="0">
                <a:latin typeface="Montserrat-Bold"/>
              </a:rPr>
              <a:t> el video </a:t>
            </a:r>
            <a:r>
              <a:rPr lang="es-MX" b="1" i="1" u="none" strike="noStrike" baseline="0" dirty="0">
                <a:solidFill>
                  <a:srgbClr val="4F7C72"/>
                </a:solidFill>
                <a:latin typeface="Montserrat-Bold"/>
              </a:rPr>
              <a:t>Paulo Freire: pedagogía del diálogo</a:t>
            </a:r>
            <a:r>
              <a:rPr lang="es-MX" b="0" i="0" u="none" strike="noStrike" baseline="0" dirty="0">
                <a:solidFill>
                  <a:srgbClr val="585757"/>
                </a:solidFill>
                <a:latin typeface="Montserrat-Bold"/>
              </a:rPr>
              <a:t>.</a:t>
            </a:r>
          </a:p>
          <a:p>
            <a:pPr algn="just"/>
            <a:endParaRPr lang="es-MX" sz="1800" b="0" i="0" u="none" strike="noStrike" baseline="0" dirty="0">
              <a:latin typeface="Montserrat-Regular"/>
            </a:endParaRPr>
          </a:p>
        </p:txBody>
      </p:sp>
      <p:pic>
        <p:nvPicPr>
          <p:cNvPr id="8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6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A9DE6B-1591-2745-19D7-7A1AAE245A1B}"/>
              </a:ext>
            </a:extLst>
          </p:cNvPr>
          <p:cNvSpPr txBox="1"/>
          <p:nvPr/>
        </p:nvSpPr>
        <p:spPr>
          <a:xfrm>
            <a:off x="766529" y="553244"/>
            <a:ext cx="870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235B4E"/>
                </a:solidFill>
                <a:latin typeface="Montserrat-Bold"/>
              </a:rPr>
              <a:t>La transformación educativa: escuela y comunidad</a:t>
            </a:r>
            <a:endParaRPr lang="es-MX" sz="24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73F1ACB0-6E30-CCAE-0C78-54E362AE6B46}"/>
              </a:ext>
            </a:extLst>
          </p:cNvPr>
          <p:cNvSpPr/>
          <p:nvPr/>
        </p:nvSpPr>
        <p:spPr>
          <a:xfrm>
            <a:off x="471489" y="1014909"/>
            <a:ext cx="9326336" cy="4362872"/>
          </a:xfrm>
          <a:prstGeom prst="round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b="1" dirty="0">
                <a:latin typeface="Montserrat-Bold"/>
              </a:rPr>
              <a:t>Leer</a:t>
            </a:r>
            <a:r>
              <a:rPr lang="es-MX" sz="1600" dirty="0">
                <a:latin typeface="Montserrat-Bold"/>
              </a:rPr>
              <a:t> el texto </a:t>
            </a:r>
            <a:r>
              <a:rPr lang="es-MX" sz="1600" b="1" i="1" dirty="0">
                <a:solidFill>
                  <a:srgbClr val="4F7C72"/>
                </a:solidFill>
                <a:latin typeface="Montserrat-Bold"/>
              </a:rPr>
              <a:t>Es necesario sumar saberes </a:t>
            </a:r>
            <a:r>
              <a:rPr lang="es-MX" sz="1600" dirty="0">
                <a:latin typeface="Montserrat-Bold"/>
              </a:rPr>
              <a:t>de Orlando Fals Borda y considerar </a:t>
            </a:r>
            <a:r>
              <a:rPr lang="es-MX" sz="1600" b="1" dirty="0">
                <a:latin typeface="Montserrat-Bold"/>
              </a:rPr>
              <a:t>ejes de análisis</a:t>
            </a:r>
            <a:r>
              <a:rPr lang="es-MX" sz="1600" dirty="0">
                <a:latin typeface="Montserrat-Bold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1400" dirty="0">
                <a:latin typeface="Montserrat-Bold"/>
              </a:rPr>
              <a:t>La reinvención de la escuela y la relevancia del contexto.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1400" dirty="0">
                <a:latin typeface="Montserrat-Bold"/>
              </a:rPr>
              <a:t>El rompimiento con los paradigmas dominantes del conocimiento.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1400" dirty="0">
                <a:latin typeface="Montserrat-Bold"/>
              </a:rPr>
              <a:t>La importancia de la relación escuela-comunidad y de tomar en cuenta las diferentes realidades que la envuelven.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1400" dirty="0">
                <a:latin typeface="Montserrat-Bold"/>
              </a:rPr>
              <a:t>La escuela como un espacio vivo, en permanente transformación y reinvención.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b="1" dirty="0">
                <a:latin typeface="Montserrat-Bold"/>
              </a:rPr>
              <a:t>Intercambiar puntos de vista</a:t>
            </a:r>
            <a:r>
              <a:rPr lang="es-MX" sz="1600" dirty="0">
                <a:latin typeface="Montserrat-Bold"/>
              </a:rPr>
              <a:t>, a partir de las preguntas sugeridas.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dirty="0">
                <a:latin typeface="Montserrat-Bold"/>
              </a:rPr>
              <a:t>¿De qué manera la transformación de las prácticas que se está impulsando, se relaciona con la realidad y el contexto en que se encuentra la escuela?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dirty="0">
                <a:latin typeface="Montserrat-Bold"/>
              </a:rPr>
              <a:t>¿Qué desafíos encuentran la escuela y sus comunidades para repensar la escuela y transformar la realidad?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dirty="0">
                <a:latin typeface="Montserrat-Bold"/>
              </a:rPr>
              <a:t>¿Por qué es importante cuestionar los paradigmas dominantes y no aceptarlos de manera acrítica?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dirty="0">
                <a:latin typeface="Montserrat-Bold"/>
              </a:rPr>
              <a:t>¿De qué manera la Nueva Escuela Mexicana propone cambiar la forma de aprender a partir del vínculo escuela y comunidad?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b="1" dirty="0">
                <a:latin typeface="Montserrat-Bold"/>
              </a:rPr>
              <a:t>Leer</a:t>
            </a:r>
            <a:r>
              <a:rPr lang="es-MX" sz="1600" dirty="0">
                <a:latin typeface="Montserrat-Bold"/>
              </a:rPr>
              <a:t> el fragmento del </a:t>
            </a:r>
            <a:r>
              <a:rPr lang="pt-BR" sz="1600" dirty="0">
                <a:latin typeface="Montserrat-Bold"/>
              </a:rPr>
              <a:t>libro </a:t>
            </a:r>
            <a:r>
              <a:rPr lang="pt-BR" sz="1600" b="1" i="1" dirty="0">
                <a:solidFill>
                  <a:srgbClr val="4F7C72"/>
                </a:solidFill>
                <a:latin typeface="Montserrat-Bold"/>
              </a:rPr>
              <a:t>Cartas a </a:t>
            </a:r>
            <a:r>
              <a:rPr lang="pt-BR" sz="1600" b="1" i="1" dirty="0" err="1">
                <a:solidFill>
                  <a:srgbClr val="4F7C72"/>
                </a:solidFill>
                <a:latin typeface="Montserrat-Bold"/>
              </a:rPr>
              <a:t>Guinea-Bissau</a:t>
            </a:r>
            <a:r>
              <a:rPr lang="pt-BR" sz="1600" b="1" i="1" dirty="0">
                <a:solidFill>
                  <a:srgbClr val="4F7C72"/>
                </a:solidFill>
                <a:latin typeface="Montserrat-Bold"/>
              </a:rPr>
              <a:t> </a:t>
            </a:r>
            <a:r>
              <a:rPr lang="pt-BR" sz="1600" dirty="0">
                <a:latin typeface="Montserrat-Bold"/>
              </a:rPr>
              <a:t>(Carta III) de Paulo Freire y </a:t>
            </a:r>
            <a:r>
              <a:rPr lang="pt-BR" sz="1600" b="1" dirty="0">
                <a:latin typeface="Montserrat-Bold"/>
              </a:rPr>
              <a:t>reflexionar</a:t>
            </a:r>
            <a:r>
              <a:rPr lang="pt-BR" sz="1600" dirty="0">
                <a:latin typeface="Montserrat-Bold"/>
              </a:rPr>
              <a:t> acerca de</a:t>
            </a:r>
            <a:r>
              <a:rPr lang="es-MX" sz="1600" b="0" i="0" u="none" strike="noStrike" baseline="0" dirty="0">
                <a:latin typeface="Montserrat-Bold"/>
              </a:rPr>
              <a:t> la </a:t>
            </a:r>
            <a:r>
              <a:rPr lang="es-MX" sz="1600" b="1" i="0" u="none" strike="noStrike" baseline="0" dirty="0">
                <a:latin typeface="Montserrat-Bold"/>
              </a:rPr>
              <a:t>autonomía profesional.</a:t>
            </a:r>
            <a:endParaRPr lang="es-MX" sz="1600" dirty="0">
              <a:latin typeface="Montserrat-Bold"/>
            </a:endParaRPr>
          </a:p>
        </p:txBody>
      </p:sp>
      <p:pic>
        <p:nvPicPr>
          <p:cNvPr id="8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2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CDA97C7-E15F-0573-AEA8-FA17808920EE}"/>
              </a:ext>
            </a:extLst>
          </p:cNvPr>
          <p:cNvSpPr/>
          <p:nvPr/>
        </p:nvSpPr>
        <p:spPr>
          <a:xfrm>
            <a:off x="4287912" y="671346"/>
            <a:ext cx="5294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bg1"/>
                </a:solidFill>
                <a:latin typeface="Montserrat-Bold"/>
              </a:rPr>
              <a:t>Propósito de la reunión </a:t>
            </a:r>
            <a:endParaRPr lang="es-MX" sz="2800" b="1" dirty="0">
              <a:solidFill>
                <a:schemeClr val="bg1"/>
              </a:solidFill>
              <a:latin typeface="Montserrat-Bold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7CAF97FB-C52D-28FA-5049-96442DC0600F}"/>
              </a:ext>
            </a:extLst>
          </p:cNvPr>
          <p:cNvSpPr txBox="1">
            <a:spLocks/>
          </p:cNvSpPr>
          <p:nvPr/>
        </p:nvSpPr>
        <p:spPr>
          <a:xfrm>
            <a:off x="4573561" y="4634618"/>
            <a:ext cx="5199054" cy="63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rgbClr val="8C123A"/>
                </a:solidFill>
                <a:latin typeface="Montserrat" panose="00000500000000000000" pitchFamily="2" charset="0"/>
              </a:rPr>
              <a:t>22 de enero del 2024</a:t>
            </a:r>
            <a:endParaRPr lang="es-MX" sz="2000" dirty="0">
              <a:solidFill>
                <a:srgbClr val="8C123A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C7F1718-62C9-F2B6-900C-ABC9FCE2717A}"/>
              </a:ext>
            </a:extLst>
          </p:cNvPr>
          <p:cNvSpPr txBox="1">
            <a:spLocks/>
          </p:cNvSpPr>
          <p:nvPr/>
        </p:nvSpPr>
        <p:spPr>
          <a:xfrm>
            <a:off x="1335584" y="1764719"/>
            <a:ext cx="7358752" cy="98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900" dirty="0">
              <a:solidFill>
                <a:srgbClr val="A02041"/>
              </a:solidFill>
              <a:latin typeface="Montserrat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5E40C43-1F7F-4373-AA56-5A818394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9" y="394063"/>
            <a:ext cx="2903907" cy="677393"/>
          </a:xfrm>
          <a:prstGeom prst="rect">
            <a:avLst/>
          </a:prstGeom>
        </p:spPr>
      </p:pic>
      <p:sp>
        <p:nvSpPr>
          <p:cNvPr id="7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1119560" y="2020854"/>
            <a:ext cx="8301705" cy="246561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000" b="1" dirty="0"/>
              <a:t>Reflexionar y analizar aspectos relevantes para el desempeño de la función, orientando los esfuerzos a lograr el máximo aprendizaje y desarrollo integral del educando  a través de las siguientes temáticas</a:t>
            </a:r>
            <a:r>
              <a:rPr lang="es-MX" sz="2000" b="1" dirty="0" smtClean="0"/>
              <a:t>:</a:t>
            </a:r>
          </a:p>
          <a:p>
            <a:pPr algn="just"/>
            <a:endParaRPr lang="es-MX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Orientaciones Nacionales cuarta sesión  CTE y </a:t>
            </a:r>
            <a:r>
              <a:rPr lang="es-MX" sz="2000" b="1" dirty="0" smtClean="0"/>
              <a:t>TIFCD.</a:t>
            </a:r>
            <a:endParaRPr lang="es-MX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Material de apoyo Estatal para cuarta sesión CTE y </a:t>
            </a:r>
            <a:r>
              <a:rPr lang="es-MX" sz="2000" b="1" dirty="0" smtClean="0"/>
              <a:t>TIFCD.</a:t>
            </a:r>
            <a:endParaRPr lang="es-MX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Resultados Evaluación </a:t>
            </a:r>
            <a:r>
              <a:rPr lang="es-MX" sz="2000" b="1" dirty="0" smtClean="0"/>
              <a:t>MEJOREDU.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/>
              <a:t>Aspectos específicos de la </a:t>
            </a:r>
            <a:r>
              <a:rPr lang="es-MX" sz="2000" b="1" smtClean="0"/>
              <a:t>modalidad educativa.</a:t>
            </a:r>
            <a:endParaRPr lang="es-MX" sz="2000" dirty="0"/>
          </a:p>
          <a:p>
            <a:pPr algn="just"/>
            <a:r>
              <a:rPr lang="es-MX" b="1" dirty="0"/>
              <a:t> </a:t>
            </a:r>
            <a:endParaRPr lang="es-MX" dirty="0"/>
          </a:p>
          <a:p>
            <a:pPr algn="just"/>
            <a:endParaRPr lang="es-MX" dirty="0" smtClean="0"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41916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652049" y="1823298"/>
            <a:ext cx="8855901" cy="342292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0" i="0" u="none" strike="noStrike" baseline="0" dirty="0">
                <a:latin typeface="Montserrat-Bold"/>
              </a:rPr>
              <a:t>Retomar la </a:t>
            </a:r>
            <a:r>
              <a:rPr lang="es-MX" b="1" dirty="0">
                <a:solidFill>
                  <a:srgbClr val="8C123A"/>
                </a:solidFill>
                <a:latin typeface="Montserrat-Bold"/>
              </a:rPr>
              <a:t>planeación didáctica </a:t>
            </a:r>
            <a:r>
              <a:rPr lang="es-MX" sz="1600" b="0" i="0" u="none" strike="noStrike" baseline="0" dirty="0">
                <a:latin typeface="Montserrat-Bold"/>
              </a:rPr>
              <a:t>del segundo periodo y analizar: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600" b="0" i="0" u="none" strike="noStrike" baseline="0" dirty="0">
                <a:latin typeface="Montserrat-Bold"/>
              </a:rPr>
              <a:t>¿</a:t>
            </a:r>
            <a:r>
              <a:rPr lang="es-MX" sz="1600" i="0" u="none" strike="noStrike" baseline="0" dirty="0">
                <a:latin typeface="Montserrat-Bold"/>
              </a:rPr>
              <a:t>Cómo </a:t>
            </a:r>
            <a:r>
              <a:rPr lang="es-MX" sz="1600" b="1" i="0" u="none" strike="noStrike" baseline="0" dirty="0">
                <a:latin typeface="Montserrat-Bold"/>
              </a:rPr>
              <a:t>han incorporado la realidad del contexto </a:t>
            </a:r>
            <a:r>
              <a:rPr lang="es-MX" sz="1600" b="0" i="0" u="none" strike="noStrike" baseline="0" dirty="0">
                <a:latin typeface="Montserrat-Bold"/>
              </a:rPr>
              <a:t>de su comunidad?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600" b="0" i="0" u="none" strike="noStrike" baseline="0" dirty="0">
                <a:latin typeface="Montserrat-Bold"/>
              </a:rPr>
              <a:t>¿En qué medida </a:t>
            </a:r>
            <a:r>
              <a:rPr lang="es-MX" sz="1600" b="1" i="0" u="none" strike="noStrike" baseline="0" dirty="0">
                <a:latin typeface="Montserrat-Bold"/>
              </a:rPr>
              <a:t>las actividades </a:t>
            </a:r>
            <a:r>
              <a:rPr lang="es-MX" sz="1600" i="0" u="none" strike="noStrike" baseline="0" dirty="0">
                <a:latin typeface="Montserrat-Bold"/>
              </a:rPr>
              <a:t>que proponen </a:t>
            </a:r>
            <a:r>
              <a:rPr lang="es-MX" sz="1600" b="1" i="0" u="none" strike="noStrike" baseline="0" dirty="0">
                <a:latin typeface="Montserrat-Bold"/>
              </a:rPr>
              <a:t>implican relaciones pedagógicas y prácticas docentes acordes</a:t>
            </a:r>
            <a:r>
              <a:rPr lang="es-MX" sz="1600" b="0" i="0" u="none" strike="noStrike" baseline="0" dirty="0">
                <a:latin typeface="Montserrat-Bold"/>
              </a:rPr>
              <a:t> a la propuesta de la </a:t>
            </a:r>
            <a:r>
              <a:rPr lang="es-MX" sz="1600" b="1" i="0" u="none" strike="noStrike" baseline="0" dirty="0">
                <a:latin typeface="Montserrat-Bold"/>
              </a:rPr>
              <a:t>Nueva Escuela Mexicana</a:t>
            </a:r>
            <a:r>
              <a:rPr lang="es-MX" sz="1600" b="0" i="0" u="none" strike="noStrike" baseline="0" dirty="0">
                <a:latin typeface="Montserrat-Bold"/>
              </a:rPr>
              <a:t>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600" b="0" i="0" u="none" strike="noStrike" baseline="0" dirty="0">
                <a:latin typeface="Montserrat-Bold"/>
              </a:rPr>
              <a:t>¿De qué manera el </a:t>
            </a:r>
            <a:r>
              <a:rPr lang="es-MX" sz="1600" b="1" i="0" u="none" strike="noStrike" baseline="0" dirty="0">
                <a:latin typeface="Montserrat-Bold"/>
              </a:rPr>
              <a:t>uso de los LTG </a:t>
            </a:r>
            <a:r>
              <a:rPr lang="es-MX" sz="1600" b="0" i="0" u="none" strike="noStrike" baseline="0" dirty="0">
                <a:latin typeface="Montserrat-Bold"/>
              </a:rPr>
              <a:t>o los materiales educativos propician que sus estudiantes pongan en juego sus saberes y analicen la realidad del contexto de su comunidad?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600" b="0" i="0" u="none" strike="noStrike" baseline="0" dirty="0">
                <a:latin typeface="Montserrat-Bold"/>
              </a:rPr>
              <a:t>¿</a:t>
            </a:r>
            <a:r>
              <a:rPr lang="es-MX" sz="1600" b="1" i="0" u="none" strike="noStrike" baseline="0" dirty="0">
                <a:latin typeface="Montserrat-Bold"/>
              </a:rPr>
              <a:t>Cómo promueven elementos de transformación </a:t>
            </a:r>
            <a:r>
              <a:rPr lang="es-MX" sz="1600" b="0" i="0" u="none" strike="noStrike" baseline="0" dirty="0">
                <a:latin typeface="Montserrat-Bold"/>
              </a:rPr>
              <a:t>de la escuela y la comunidad?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8C123A"/>
                </a:solidFill>
                <a:latin typeface="Montserrat-Bold"/>
              </a:rPr>
              <a:t>Incluir</a:t>
            </a:r>
            <a:r>
              <a:rPr lang="es-MX" sz="1600" b="0" i="0" u="none" strike="noStrike" baseline="0" dirty="0">
                <a:latin typeface="Montserrat-Bold"/>
              </a:rPr>
              <a:t> en su planeación didáctica acciones concretas que expresen los aspectos anteriores.</a:t>
            </a:r>
            <a:endParaRPr lang="es-MX" sz="1600" dirty="0">
              <a:latin typeface="Montserrat-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88A5FBE-6AAB-A820-E943-7119B764CED8}"/>
              </a:ext>
            </a:extLst>
          </p:cNvPr>
          <p:cNvSpPr txBox="1"/>
          <p:nvPr/>
        </p:nvSpPr>
        <p:spPr>
          <a:xfrm>
            <a:off x="688561" y="703969"/>
            <a:ext cx="8731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u="none" strike="noStrike" baseline="0" dirty="0">
                <a:solidFill>
                  <a:srgbClr val="8C123A"/>
                </a:solidFill>
                <a:latin typeface="Montserrat-Bold"/>
              </a:rPr>
              <a:t>Ajustes a la planeación didáctica para el siguiente periodo, privilegiando la vinculación con el uso de los LTG o los materiales educativos</a:t>
            </a:r>
            <a:endParaRPr lang="es-MX" sz="2000" dirty="0">
              <a:solidFill>
                <a:srgbClr val="8C123A"/>
              </a:solidFill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5193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652049" y="2393997"/>
            <a:ext cx="8855901" cy="78413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>
                <a:latin typeface="Montserrat-Bold"/>
              </a:rPr>
              <a:t>Abordar los </a:t>
            </a:r>
            <a:r>
              <a:rPr lang="es-MX" sz="1800" b="1" i="0" u="none" strike="noStrike" baseline="0" dirty="0">
                <a:solidFill>
                  <a:srgbClr val="BB9465"/>
                </a:solidFill>
                <a:latin typeface="Montserrat-Bold"/>
              </a:rPr>
              <a:t>asuntos educativos de interés para el colectivo</a:t>
            </a:r>
            <a:r>
              <a:rPr lang="es-MX" sz="1800" b="0" i="0" u="none" strike="noStrike" baseline="0" dirty="0">
                <a:latin typeface="Montserrat-Regular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D7C0F14-7DEB-16D0-99D1-4DCB7C95C6F1}"/>
              </a:ext>
            </a:extLst>
          </p:cNvPr>
          <p:cNvSpPr txBox="1"/>
          <p:nvPr/>
        </p:nvSpPr>
        <p:spPr>
          <a:xfrm>
            <a:off x="652049" y="1066829"/>
            <a:ext cx="6802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BB9465"/>
                </a:solidFill>
                <a:latin typeface="Montserrat-Bold"/>
              </a:rPr>
              <a:t>Gestión escolar y asuntos particulares de la escuela</a:t>
            </a:r>
            <a:endParaRPr lang="es-MX" sz="2400" dirty="0">
              <a:solidFill>
                <a:srgbClr val="BB9465"/>
              </a:solidFill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17392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65E8E94-3A59-A085-EFC9-CCEF32C9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9959" y="131087"/>
            <a:ext cx="5440041" cy="510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4F98097-868C-DCE7-8D6D-0CE612B2ACD0}"/>
              </a:ext>
            </a:extLst>
          </p:cNvPr>
          <p:cNvSpPr txBox="1"/>
          <p:nvPr/>
        </p:nvSpPr>
        <p:spPr>
          <a:xfrm>
            <a:off x="4585448" y="131087"/>
            <a:ext cx="517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cap="small" dirty="0">
                <a:solidFill>
                  <a:schemeClr val="bg1"/>
                </a:solidFill>
                <a:latin typeface="Montserrat-Bold"/>
              </a:rPr>
              <a:t>ESTRATEGIA EN EL AULA: PREVENCIÓN DE ADICCIONES. SI TE DROGAS TE DAÑAS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A9F976F-4289-80FF-25FF-A42A82F9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4" t="11430" r="32897" b="7508"/>
          <a:stretch/>
        </p:blipFill>
        <p:spPr>
          <a:xfrm>
            <a:off x="645458" y="788778"/>
            <a:ext cx="3831401" cy="44421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133373-A1E8-9D2A-6F8C-D660D6723E74}"/>
              </a:ext>
            </a:extLst>
          </p:cNvPr>
          <p:cNvSpPr txBox="1"/>
          <p:nvPr/>
        </p:nvSpPr>
        <p:spPr>
          <a:xfrm>
            <a:off x="5033695" y="1287839"/>
            <a:ext cx="4642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A12242"/>
                </a:solidFill>
                <a:latin typeface="Montserrat-BoldItalic"/>
              </a:rPr>
              <a:t>¡</a:t>
            </a:r>
            <a:r>
              <a:rPr lang="es-MX" b="1" i="1" dirty="0">
                <a:solidFill>
                  <a:srgbClr val="A12242"/>
                </a:solidFill>
                <a:latin typeface="Montserrat-Bold"/>
              </a:rPr>
              <a:t>Hagamos equipo!</a:t>
            </a:r>
          </a:p>
          <a:p>
            <a:pPr algn="l"/>
            <a:endParaRPr lang="es-MX" dirty="0">
              <a:solidFill>
                <a:srgbClr val="000000"/>
              </a:solidFill>
              <a:latin typeface="Montserrat-Bold"/>
            </a:endParaRP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Montserrat-Bold"/>
              </a:rPr>
              <a:t>La estrategia estará en las escuelas secundarias e instituciones de educación media superior de todo el país.</a:t>
            </a:r>
          </a:p>
          <a:p>
            <a:pPr algn="just"/>
            <a:endParaRPr lang="es-MX" sz="1800" b="0" i="0" u="none" strike="noStrike" baseline="0" dirty="0">
              <a:solidFill>
                <a:srgbClr val="000000"/>
              </a:solidFill>
              <a:latin typeface="Montserrat-Bold"/>
            </a:endParaRPr>
          </a:p>
          <a:p>
            <a:pPr algn="just"/>
            <a:endParaRPr lang="es-MX" sz="1800" b="0" i="0" u="none" strike="noStrike" baseline="0" dirty="0">
              <a:solidFill>
                <a:srgbClr val="000000"/>
              </a:solidFill>
              <a:latin typeface="Montserrat-Bold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-Bold"/>
              </a:rPr>
              <a:t>E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Montserrat-Bold"/>
              </a:rPr>
              <a:t>l sábado 17 de febrero de 2024 se realizará la </a:t>
            </a:r>
            <a:r>
              <a:rPr lang="es-MX" sz="1800" b="1" i="1" u="none" strike="noStrike" baseline="0" dirty="0">
                <a:solidFill>
                  <a:srgbClr val="A12242"/>
                </a:solidFill>
                <a:latin typeface="Montserrat-Bold"/>
              </a:rPr>
              <a:t>Jornada Nacional de la Escuela a la Comunidad</a:t>
            </a:r>
            <a:endParaRPr lang="es-MX" dirty="0"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38059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78157C29-5DB9-7CCA-2D12-9FD19561C9B1}"/>
              </a:ext>
            </a:extLst>
          </p:cNvPr>
          <p:cNvGrpSpPr/>
          <p:nvPr/>
        </p:nvGrpSpPr>
        <p:grpSpPr>
          <a:xfrm>
            <a:off x="1863062" y="1708737"/>
            <a:ext cx="6506901" cy="2297526"/>
            <a:chOff x="2107474" y="2290752"/>
            <a:chExt cx="7985760" cy="236778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93759B31-EDED-7BE7-E887-62C0A22BA825}"/>
                </a:ext>
              </a:extLst>
            </p:cNvPr>
            <p:cNvSpPr txBox="1"/>
            <p:nvPr/>
          </p:nvSpPr>
          <p:spPr>
            <a:xfrm>
              <a:off x="2371120" y="2413814"/>
              <a:ext cx="7368845" cy="19935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Clr>
                  <a:srgbClr val="296456"/>
                </a:buClr>
              </a:pPr>
              <a:r>
                <a:rPr lang="es-ES" dirty="0">
                  <a:latin typeface="Montserrat-Bold"/>
                  <a:cs typeface="Times New Roman" panose="02020603050405020304" pitchFamily="18" charset="0"/>
                </a:rPr>
                <a:t>Los insumos y recursos propuestos para la Cuarta Sesión Ordinaria del Consejo Técnico Escolar y el Taller Intensivo de Formación Continua para Docentes están disponibles en:</a:t>
              </a:r>
            </a:p>
            <a:p>
              <a:pPr algn="ctr">
                <a:lnSpc>
                  <a:spcPct val="200000"/>
                </a:lnSpc>
                <a:spcAft>
                  <a:spcPts val="800"/>
                </a:spcAft>
                <a:buClr>
                  <a:srgbClr val="296456"/>
                </a:buClr>
              </a:pPr>
              <a:r>
                <a:rPr lang="es-MX" b="1" dirty="0">
                  <a:solidFill>
                    <a:srgbClr val="235B4E"/>
                  </a:solidFill>
                  <a:latin typeface="Montserrat" panose="00000500000000000000" pitchFamily="2" charset="0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http://gestion.cte.sep.gob.mx/insumos/#!/</a:t>
              </a:r>
              <a:r>
                <a:rPr lang="es-MX" b="1" dirty="0">
                  <a:solidFill>
                    <a:srgbClr val="235B4E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Rectángulo: esquinas redondeadas 12">
              <a:extLst>
                <a:ext uri="{FF2B5EF4-FFF2-40B4-BE49-F238E27FC236}">
                  <a16:creationId xmlns:a16="http://schemas.microsoft.com/office/drawing/2014/main" xmlns="" id="{73362952-41B3-00C8-DCC3-7D1A23483422}"/>
                </a:ext>
              </a:extLst>
            </p:cNvPr>
            <p:cNvSpPr/>
            <p:nvPr/>
          </p:nvSpPr>
          <p:spPr>
            <a:xfrm>
              <a:off x="2107474" y="2290752"/>
              <a:ext cx="7985760" cy="2367788"/>
            </a:xfrm>
            <a:prstGeom prst="roundRect">
              <a:avLst>
                <a:gd name="adj" fmla="val 7013"/>
              </a:avLst>
            </a:prstGeom>
            <a:noFill/>
            <a:ln w="63500" cmpd="thickThin">
              <a:solidFill>
                <a:srgbClr val="8C1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65E8E94-3A59-A085-EFC9-CCEF32C9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84679" y="131087"/>
            <a:ext cx="3075321" cy="510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4F98097-868C-DCE7-8D6D-0CE612B2ACD0}"/>
              </a:ext>
            </a:extLst>
          </p:cNvPr>
          <p:cNvSpPr txBox="1"/>
          <p:nvPr/>
        </p:nvSpPr>
        <p:spPr>
          <a:xfrm>
            <a:off x="7230676" y="131087"/>
            <a:ext cx="252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400" b="1" cap="small" dirty="0">
                <a:solidFill>
                  <a:schemeClr val="bg1"/>
                </a:solidFill>
                <a:latin typeface="Montserrat" panose="00000500000000000000" pitchFamily="2" charset="0"/>
              </a:rPr>
              <a:t>Portal Insumos CTE</a:t>
            </a:r>
          </a:p>
        </p:txBody>
      </p:sp>
    </p:spTree>
    <p:extLst>
      <p:ext uri="{BB962C8B-B14F-4D97-AF65-F5344CB8AC3E}">
        <p14:creationId xmlns:p14="http://schemas.microsoft.com/office/powerpoint/2010/main" val="14011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xmlns="" id="{E7CC11E2-74FA-1F8D-D7C3-2454C09B9C10}"/>
              </a:ext>
            </a:extLst>
          </p:cNvPr>
          <p:cNvSpPr/>
          <p:nvPr/>
        </p:nvSpPr>
        <p:spPr>
          <a:xfrm>
            <a:off x="383926" y="1500270"/>
            <a:ext cx="9110329" cy="741925"/>
          </a:xfrm>
          <a:prstGeom prst="rect">
            <a:avLst/>
          </a:prstGeom>
        </p:spPr>
        <p:txBody>
          <a:bodyPr wrap="square" lIns="64188" tIns="32095" rIns="64188" bIns="32095">
            <a:spAutoFit/>
          </a:bodyPr>
          <a:lstStyle/>
          <a:p>
            <a:pPr algn="ctr" defTabSz="641883"/>
            <a:r>
              <a:rPr lang="es-MX" sz="4400" b="1" dirty="0">
                <a:solidFill>
                  <a:srgbClr val="BB9465"/>
                </a:solidFill>
                <a:latin typeface="Montserrat-Bold"/>
              </a:rPr>
              <a:t>GRACIAS</a:t>
            </a:r>
            <a:endParaRPr lang="en-US" sz="2800" b="1" dirty="0">
              <a:solidFill>
                <a:srgbClr val="BB9465"/>
              </a:solidFill>
              <a:latin typeface="Montserrat-Bold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CDA97C7-E15F-0573-AEA8-FA17808920EE}"/>
              </a:ext>
            </a:extLst>
          </p:cNvPr>
          <p:cNvSpPr/>
          <p:nvPr/>
        </p:nvSpPr>
        <p:spPr>
          <a:xfrm>
            <a:off x="1950759" y="2735329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8C123A"/>
                </a:solidFill>
                <a:latin typeface="Montserrat Medium" panose="00000600000000000000" pitchFamily="2" charset="0"/>
              </a:rPr>
              <a:t>Gobierno del Estado de Baja California Sur</a:t>
            </a:r>
          </a:p>
          <a:p>
            <a:pPr algn="ctr"/>
            <a:r>
              <a:rPr lang="es-MX" sz="2000" b="1" dirty="0">
                <a:solidFill>
                  <a:srgbClr val="8C123A"/>
                </a:solidFill>
                <a:latin typeface="Montserrat Medium" panose="00000600000000000000" pitchFamily="2" charset="0"/>
              </a:rPr>
              <a:t>Secretaría de Educación Pública</a:t>
            </a:r>
          </a:p>
          <a:p>
            <a:pPr algn="ctr"/>
            <a:r>
              <a:rPr lang="es-MX" sz="2000" b="1" dirty="0">
                <a:solidFill>
                  <a:srgbClr val="8C123A"/>
                </a:solidFill>
                <a:latin typeface="Montserrat Medium" panose="00000600000000000000" pitchFamily="2" charset="0"/>
              </a:rPr>
              <a:t>Dirección General de Educación Básica</a:t>
            </a:r>
          </a:p>
          <a:p>
            <a:pPr algn="ctr"/>
            <a:r>
              <a:rPr lang="es-MX" sz="2000" b="1" dirty="0">
                <a:solidFill>
                  <a:srgbClr val="8C123A"/>
                </a:solidFill>
                <a:latin typeface="Montserrat Medium" panose="00000600000000000000" pitchFamily="2" charset="0"/>
              </a:rPr>
              <a:t>Dirección de Educación Secundaria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5E40C43-1F7F-4373-AA56-5A818394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8" y="265212"/>
            <a:ext cx="372991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47218" y="42336"/>
            <a:ext cx="3509954" cy="409342"/>
            <a:chOff x="6650046" y="131087"/>
            <a:chExt cx="3509954" cy="510908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6C2EB0D7-1863-19BB-6EA1-B230BB05A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84679" y="131087"/>
              <a:ext cx="3075321" cy="510908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5C1C56EC-6009-A978-B47F-7F1AE9E745EB}"/>
                </a:ext>
              </a:extLst>
            </p:cNvPr>
            <p:cNvSpPr txBox="1"/>
            <p:nvPr/>
          </p:nvSpPr>
          <p:spPr>
            <a:xfrm>
              <a:off x="6650046" y="201875"/>
              <a:ext cx="30753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-Bold"/>
                </a:rPr>
                <a:t>Agenda de Trabajo</a:t>
              </a:r>
            </a:p>
          </p:txBody>
        </p:sp>
      </p:grpSp>
      <p:pic>
        <p:nvPicPr>
          <p:cNvPr id="6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55596"/>
              </p:ext>
            </p:extLst>
          </p:nvPr>
        </p:nvGraphicFramePr>
        <p:xfrm>
          <a:off x="39440" y="550763"/>
          <a:ext cx="10012664" cy="4916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4"/>
                <a:gridCol w="5116120"/>
              </a:tblGrid>
              <a:tr h="378062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Actividad</a:t>
                      </a:r>
                      <a:endParaRPr lang="es-MX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020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970" rtl="0" eaLnBrk="1" latinLnBrk="0" hangingPunct="1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7607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Registro de participantes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ETAE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Bienvenida y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presentación del propósito de la reunión.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Profra. Ofelia E. Ochoa Romero, </a:t>
                      </a:r>
                      <a:r>
                        <a:rPr lang="es-MX" sz="15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Directora de Educación Secundaria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Análisis de las Orientaciones nacionales para directivos y supervisores.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Jefes de Departamento y Directora de Educación Secundaria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Presentación de resultados evaluación diagnóstica MEJOREDU.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Profr. César Guillermo Romero Villavicencio, </a:t>
                      </a:r>
                      <a:r>
                        <a:rPr lang="es-MX" sz="15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Jefe del Depto. de Evaluación y Seguimiento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Análisis de las Orientaciones nacionales para Docentes.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Profr. Rigoberto Olivas Ortiz, </a:t>
                      </a:r>
                      <a:r>
                        <a:rPr lang="es-MX" sz="15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Coordinador Mesa Técnica de EB.</a:t>
                      </a:r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Presentación de material de apoyo para la Cuarta sesión de CTE y TIFCD.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ETAE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806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 e c e s o</a:t>
                      </a:r>
                      <a:endParaRPr lang="es-MX" sz="1800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Trabajo por modalidad.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Jefes de departamento de Secundarias Técnicas, Generales y Telesecundarias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527326"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Cierre general. 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Profra. Ofelia E. Ochoa Romero, </a:t>
                      </a:r>
                      <a:r>
                        <a:rPr lang="es-MX" sz="15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Directora de Educación Secundaria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CAF97FB-C52D-28FA-5049-96442DC0600F}"/>
              </a:ext>
            </a:extLst>
          </p:cNvPr>
          <p:cNvSpPr txBox="1">
            <a:spLocks/>
          </p:cNvSpPr>
          <p:nvPr/>
        </p:nvSpPr>
        <p:spPr>
          <a:xfrm>
            <a:off x="4791968" y="2569518"/>
            <a:ext cx="4421153" cy="63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b="1" dirty="0">
                <a:solidFill>
                  <a:srgbClr val="BB9465"/>
                </a:solidFill>
                <a:latin typeface="Montserrat" panose="00000500000000000000" pitchFamily="2" charset="0"/>
              </a:rPr>
              <a:t>Ciclo Escolar 2023-2024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C7F1718-62C9-F2B6-900C-ABC9FCE2717A}"/>
              </a:ext>
            </a:extLst>
          </p:cNvPr>
          <p:cNvSpPr txBox="1">
            <a:spLocks/>
          </p:cNvSpPr>
          <p:nvPr/>
        </p:nvSpPr>
        <p:spPr>
          <a:xfrm>
            <a:off x="759520" y="553244"/>
            <a:ext cx="9256711" cy="155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A02041"/>
                </a:solidFill>
                <a:latin typeface="Montserrat" pitchFamily="2" charset="77"/>
              </a:rPr>
              <a:t>Orientaciones para la preparación de la Cuarta Sesión Ordinaria del Consejo Técnico Escolar y el Taller Intensivo de Formación Continua para Docentes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5DA7756-8ED8-4B13-A7F5-CDE84ECBC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2" b="16043"/>
          <a:stretch/>
        </p:blipFill>
        <p:spPr>
          <a:xfrm>
            <a:off x="903536" y="2111027"/>
            <a:ext cx="2952328" cy="2741449"/>
          </a:xfrm>
          <a:prstGeom prst="rect">
            <a:avLst/>
          </a:prstGeom>
        </p:spPr>
      </p:pic>
      <p:pic>
        <p:nvPicPr>
          <p:cNvPr id="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3856" y="4801716"/>
            <a:ext cx="1800200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7024216" y="664639"/>
            <a:ext cx="2448920" cy="510908"/>
            <a:chOff x="4234597" y="53465"/>
            <a:chExt cx="2289830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34597" y="53465"/>
              <a:ext cx="2289830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759349" y="92835"/>
              <a:ext cx="17650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MX" sz="2000" b="1" cap="small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7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343" y="193204"/>
            <a:ext cx="1688883" cy="39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0;p11"/>
          <p:cNvSpPr/>
          <p:nvPr/>
        </p:nvSpPr>
        <p:spPr>
          <a:xfrm>
            <a:off x="283228" y="688993"/>
            <a:ext cx="652496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B48F5D"/>
                </a:solidFill>
                <a:latin typeface="Montserrat"/>
                <a:ea typeface="Montserrat"/>
                <a:cs typeface="Montserrat"/>
                <a:sym typeface="Montserrat"/>
              </a:rPr>
              <a:t>Estimadas </a:t>
            </a:r>
            <a:r>
              <a:rPr lang="es-MX" b="1" kern="0" dirty="0" smtClean="0">
                <a:solidFill>
                  <a:srgbClr val="B48F5D"/>
                </a:solidFill>
                <a:latin typeface="Montserrat"/>
                <a:ea typeface="Montserrat"/>
                <a:cs typeface="Montserrat"/>
                <a:sym typeface="Montserrat"/>
              </a:rPr>
              <a:t>supervisoras, estimados supervisores: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Es un placer saludarles e iniciar este nuevo año lleno de desafíos 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y oportunidades </a:t>
            </a: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para contribuir al cambio educativo que propone 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el Gobierno </a:t>
            </a: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de la Cuarta Transformación. Les extendemos una 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cordial invitación </a:t>
            </a: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a abrazar el 2024 con entusiasmo, renovando el 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compromiso compartido </a:t>
            </a: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que todas y todos los involucrados en la 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educación tenemos </a:t>
            </a:r>
            <a:r>
              <a:rPr lang="es-MX" sz="1400" kern="0" dirty="0">
                <a:solidFill>
                  <a:srgbClr val="000000"/>
                </a:solidFill>
                <a:cs typeface="Arial"/>
                <a:sym typeface="Arial"/>
              </a:rPr>
              <a:t>desde nuestras diversas trincheras</a:t>
            </a:r>
            <a:r>
              <a:rPr lang="es-MX" sz="1400" kern="0" dirty="0" smtClean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</a:pPr>
            <a:endParaRPr lang="es-MX" sz="1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algn="just"/>
            <a:r>
              <a:rPr lang="es-MX" sz="1400" dirty="0"/>
              <a:t>La transformación educativa que anhelamos </a:t>
            </a:r>
            <a:r>
              <a:rPr lang="es-MX" sz="1400" dirty="0" smtClean="0"/>
              <a:t>para nuestro </a:t>
            </a:r>
            <a:r>
              <a:rPr lang="es-MX" sz="1400" dirty="0"/>
              <a:t>país comienza por reconocer y, en su caso, reconstruir </a:t>
            </a:r>
            <a:r>
              <a:rPr lang="es-MX" sz="1400" dirty="0" smtClean="0"/>
              <a:t>nuestras concepciones </a:t>
            </a:r>
            <a:r>
              <a:rPr lang="es-MX" sz="1400" dirty="0"/>
              <a:t>pedagógicas.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Este </a:t>
            </a:r>
            <a:r>
              <a:rPr lang="es-MX" sz="1400" dirty="0"/>
              <a:t>viaje de auto reflexión y análisis colectivo es necesario </a:t>
            </a:r>
            <a:r>
              <a:rPr lang="es-MX" sz="1400" dirty="0" smtClean="0"/>
              <a:t>para acompañar </a:t>
            </a:r>
            <a:r>
              <a:rPr lang="es-MX" sz="1400" dirty="0"/>
              <a:t>y apoyar a nuestros colectivos docentes en la </a:t>
            </a:r>
            <a:r>
              <a:rPr lang="es-MX" sz="1400" dirty="0" smtClean="0"/>
              <a:t>construcción de </a:t>
            </a:r>
            <a:r>
              <a:rPr lang="es-MX" sz="1400" dirty="0"/>
              <a:t>un camino hacia una educación humanista, democrática, </a:t>
            </a:r>
            <a:r>
              <a:rPr lang="es-MX" sz="1400" dirty="0" smtClean="0"/>
              <a:t>autocrítica y </a:t>
            </a:r>
            <a:r>
              <a:rPr lang="es-MX" sz="1400" dirty="0"/>
              <a:t>basada en la justicia social. Cada uno de ustedes desempeña </a:t>
            </a:r>
            <a:r>
              <a:rPr lang="es-MX" sz="1400" dirty="0" smtClean="0"/>
              <a:t>un papel </a:t>
            </a:r>
            <a:r>
              <a:rPr lang="es-MX" sz="1400" dirty="0"/>
              <a:t>crucial en este proceso, contribuyendo a la transformación </a:t>
            </a:r>
            <a:r>
              <a:rPr lang="es-MX" sz="1400" dirty="0" smtClean="0"/>
              <a:t>que necesita </a:t>
            </a:r>
            <a:r>
              <a:rPr lang="es-MX" sz="1400" dirty="0"/>
              <a:t>la práctica de nuestras y nuestros maestros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Supervisoras, supervisores, directoras y directores, no perdamos </a:t>
            </a:r>
            <a:r>
              <a:rPr lang="es-MX" sz="1400" dirty="0" smtClean="0"/>
              <a:t>de vista </a:t>
            </a:r>
            <a:r>
              <a:rPr lang="es-MX" sz="1400" dirty="0"/>
              <a:t>que nuestra tarea para este ciclo escolar es consolidar la </a:t>
            </a:r>
            <a:r>
              <a:rPr lang="es-MX" sz="1400" dirty="0" smtClean="0"/>
              <a:t>propuesta curricular </a:t>
            </a:r>
            <a:r>
              <a:rPr lang="es-MX" sz="1400" dirty="0"/>
              <a:t>desde cada escuela, avanzando así en el fortalecimiento de </a:t>
            </a:r>
            <a:r>
              <a:rPr lang="es-MX" sz="1400" dirty="0" smtClean="0"/>
              <a:t>la educación </a:t>
            </a:r>
            <a:r>
              <a:rPr lang="es-MX" sz="1400" dirty="0"/>
              <a:t>pública.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99834" y="733540"/>
            <a:ext cx="1565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Presentación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xmlns="" id="{55DA7756-8ED8-4B13-A7F5-CDE84ECB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216" y="1434731"/>
            <a:ext cx="2448920" cy="316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5150126" y="667949"/>
            <a:ext cx="4250354" cy="584775"/>
            <a:chOff x="3708598" y="24154"/>
            <a:chExt cx="2815829" cy="58477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442101" y="24154"/>
              <a:ext cx="15291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MX" sz="3200" b="1" cap="small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C83F32F-B158-5E35-800A-7894495EBD6F}"/>
              </a:ext>
            </a:extLst>
          </p:cNvPr>
          <p:cNvGrpSpPr/>
          <p:nvPr/>
        </p:nvGrpSpPr>
        <p:grpSpPr>
          <a:xfrm>
            <a:off x="4390027" y="1575581"/>
            <a:ext cx="5078692" cy="1049931"/>
            <a:chOff x="572852" y="1168789"/>
            <a:chExt cx="7368649" cy="104993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EE865B4A-75A9-CC24-4468-B103B38CA4AA}"/>
                </a:ext>
              </a:extLst>
            </p:cNvPr>
            <p:cNvSpPr txBox="1"/>
            <p:nvPr/>
          </p:nvSpPr>
          <p:spPr>
            <a:xfrm>
              <a:off x="1503122" y="1203057"/>
              <a:ext cx="6438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000" dirty="0">
                  <a:latin typeface="Montserrat-Bold"/>
                </a:rPr>
                <a:t>Reconocer las concepciones pedagógicas que orientan la práctica directiva cotidiana.</a:t>
              </a:r>
            </a:p>
          </p:txBody>
        </p:sp>
        <p:pic>
          <p:nvPicPr>
            <p:cNvPr id="5" name="Gráfico 4" descr="Insignia 1 contorno">
              <a:extLst>
                <a:ext uri="{FF2B5EF4-FFF2-40B4-BE49-F238E27FC236}">
                  <a16:creationId xmlns:a16="http://schemas.microsoft.com/office/drawing/2014/main" xmlns="" id="{B0DB883F-E319-384C-86A1-EE3222588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2852" y="1168789"/>
              <a:ext cx="992880" cy="688273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47D6EF29-4242-CA14-1566-32DFFAF24F4A}"/>
              </a:ext>
            </a:extLst>
          </p:cNvPr>
          <p:cNvGrpSpPr/>
          <p:nvPr/>
        </p:nvGrpSpPr>
        <p:grpSpPr>
          <a:xfrm>
            <a:off x="4363053" y="3073524"/>
            <a:ext cx="5250386" cy="1372425"/>
            <a:chOff x="1265825" y="2879204"/>
            <a:chExt cx="7545677" cy="1248023"/>
          </a:xfrm>
        </p:grpSpPr>
        <p:pic>
          <p:nvPicPr>
            <p:cNvPr id="8" name="Gráfico 7" descr="Insignia con relleno sólido">
              <a:extLst>
                <a:ext uri="{FF2B5EF4-FFF2-40B4-BE49-F238E27FC236}">
                  <a16:creationId xmlns:a16="http://schemas.microsoft.com/office/drawing/2014/main" xmlns="" id="{158E5895-9DC9-952F-465A-B1E6E9B1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65825" y="2879204"/>
              <a:ext cx="914400" cy="77684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BFDCC9F2-6836-76B8-DFEF-5A43F3780D82}"/>
                </a:ext>
              </a:extLst>
            </p:cNvPr>
            <p:cNvSpPr txBox="1"/>
            <p:nvPr/>
          </p:nvSpPr>
          <p:spPr>
            <a:xfrm>
              <a:off x="2373124" y="2923750"/>
              <a:ext cx="6438378" cy="120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000" dirty="0">
                  <a:latin typeface="Montserrat-Bold"/>
                </a:rPr>
                <a:t>Preparar la Cuarta Sesión Ordinaria del Consejo Técnico Escolar y el Taller Intensivo de Formación Continua para Docentes.</a:t>
              </a:r>
            </a:p>
          </p:txBody>
        </p:sp>
      </p:grpSp>
      <p:pic>
        <p:nvPicPr>
          <p:cNvPr id="12" name="Imagen 2">
            <a:extLst>
              <a:ext uri="{FF2B5EF4-FFF2-40B4-BE49-F238E27FC236}">
                <a16:creationId xmlns:a16="http://schemas.microsoft.com/office/drawing/2014/main" xmlns="" id="{F990DB45-CBF9-F3BE-4910-D4A444E02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923" t="38935" r="21808" b="14703"/>
          <a:stretch/>
        </p:blipFill>
        <p:spPr>
          <a:xfrm>
            <a:off x="232667" y="1490942"/>
            <a:ext cx="4002833" cy="2556335"/>
          </a:xfrm>
          <a:prstGeom prst="rect">
            <a:avLst/>
          </a:prstGeom>
        </p:spPr>
      </p:pic>
      <p:grpSp>
        <p:nvGrpSpPr>
          <p:cNvPr id="13" name="Grupo 8"/>
          <p:cNvGrpSpPr/>
          <p:nvPr/>
        </p:nvGrpSpPr>
        <p:grpSpPr>
          <a:xfrm>
            <a:off x="1263576" y="1283193"/>
            <a:ext cx="2664296" cy="584775"/>
            <a:chOff x="3708598" y="16531"/>
            <a:chExt cx="2815829" cy="619710"/>
          </a:xfrm>
        </p:grpSpPr>
        <p:pic>
          <p:nvPicPr>
            <p:cNvPr id="14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15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453666" y="16531"/>
              <a:ext cx="1529109" cy="6197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MX" sz="3200" b="1" cap="small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7" name="Google Shape;15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19343" y="193204"/>
            <a:ext cx="1688883" cy="39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6563347" y="752659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Montserrat-Bold"/>
              </a:rPr>
              <a:t>Propósitos</a:t>
            </a:r>
            <a:endParaRPr lang="es-MX" sz="2000" dirty="0">
              <a:solidFill>
                <a:schemeClr val="bg1"/>
              </a:solidFill>
              <a:latin typeface="Montserrat-Bold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948130" y="1375525"/>
            <a:ext cx="978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Montserrat-Bold"/>
              </a:rPr>
              <a:t>Temas</a:t>
            </a:r>
            <a:endParaRPr lang="es-MX" sz="2000" dirty="0">
              <a:solidFill>
                <a:schemeClr val="bg1"/>
              </a:solidFill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17924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437263" y="1370596"/>
            <a:ext cx="9292551" cy="37191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rgbClr val="8C123A"/>
                </a:solidFill>
                <a:latin typeface="Montserrat-Bold"/>
              </a:rPr>
              <a:t>Observar </a:t>
            </a:r>
            <a:r>
              <a:rPr lang="es-MX" b="1" dirty="0" smtClean="0">
                <a:solidFill>
                  <a:srgbClr val="8C123A"/>
                </a:solidFill>
                <a:latin typeface="Montserrat-Bold"/>
              </a:rPr>
              <a:t> y comentar el </a:t>
            </a:r>
            <a:r>
              <a:rPr lang="es-MX" b="1" dirty="0">
                <a:solidFill>
                  <a:srgbClr val="8C123A"/>
                </a:solidFill>
                <a:latin typeface="Montserrat-Bold"/>
              </a:rPr>
              <a:t>video </a:t>
            </a:r>
            <a:r>
              <a:rPr lang="es-MX" dirty="0" smtClean="0">
                <a:latin typeface="Montserrat-Bold"/>
              </a:rPr>
              <a:t>de </a:t>
            </a:r>
            <a:r>
              <a:rPr lang="es-MX" dirty="0">
                <a:latin typeface="Montserrat-Bold"/>
              </a:rPr>
              <a:t>la Secretaria de Educación Pública. </a:t>
            </a:r>
            <a:endParaRPr lang="es-MX" dirty="0" smtClean="0">
              <a:latin typeface="Montserrat-Bold"/>
            </a:endParaRPr>
          </a:p>
          <a:p>
            <a:pPr algn="just"/>
            <a:endParaRPr lang="es-MX" dirty="0" smtClean="0">
              <a:latin typeface="Montserrat-Regular"/>
            </a:endParaRPr>
          </a:p>
          <a:p>
            <a:pPr algn="just"/>
            <a:endParaRPr lang="es-MX" sz="900" i="1" dirty="0" smtClean="0"/>
          </a:p>
          <a:p>
            <a:pPr algn="just"/>
            <a:r>
              <a:rPr lang="es-MX" i="1" dirty="0" smtClean="0">
                <a:latin typeface="Montserrat-Bold"/>
              </a:rPr>
              <a:t>Nuestros </a:t>
            </a:r>
            <a:r>
              <a:rPr lang="es-MX" i="1" dirty="0">
                <a:latin typeface="Montserrat-Bold"/>
              </a:rPr>
              <a:t>saberes, conocimientos y creencias pedagógicas </a:t>
            </a:r>
            <a:r>
              <a:rPr lang="es-MX" i="1" dirty="0" smtClean="0">
                <a:latin typeface="Montserrat-Bold"/>
              </a:rPr>
              <a:t>orientan la </a:t>
            </a:r>
            <a:r>
              <a:rPr lang="es-MX" i="1" dirty="0">
                <a:latin typeface="Montserrat-Bold"/>
              </a:rPr>
              <a:t>práctica educativa cotidiana; transformar nuestra forma de </a:t>
            </a:r>
            <a:r>
              <a:rPr lang="es-MX" i="1" dirty="0" smtClean="0">
                <a:latin typeface="Montserrat-Bold"/>
              </a:rPr>
              <a:t>enseñar implica </a:t>
            </a:r>
            <a:r>
              <a:rPr lang="es-MX" i="1" dirty="0">
                <a:latin typeface="Montserrat-Bold"/>
              </a:rPr>
              <a:t>tomar conciencia de por qué hacemos lo que hacemos</a:t>
            </a:r>
            <a:r>
              <a:rPr lang="es-MX" i="1" dirty="0" smtClean="0">
                <a:latin typeface="Montserrat-Bold"/>
              </a:rPr>
              <a:t>.</a:t>
            </a:r>
          </a:p>
          <a:p>
            <a:pPr algn="just"/>
            <a:endParaRPr lang="es-MX" i="1" dirty="0" smtClean="0">
              <a:latin typeface="Montserrat-Bold"/>
            </a:endParaRPr>
          </a:p>
          <a:p>
            <a:pPr algn="just"/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Llevar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a cabo la transformación educativa que requiere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nuestro país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, parte de reconocer nuestras concepciones pedagógicas para,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en su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caso,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reconstruirlas. Por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ejemplo, la disposición del mobiliario en las sesiones de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CTE, entre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otros aspectos, impacta en las formas de comunicación y en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el tipo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de diálogo que se establece entre los participantes. Las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maneras de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organización están relacionadas con las concepciones </a:t>
            </a:r>
            <a:r>
              <a:rPr lang="es-MX" i="1" dirty="0" smtClean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pedagógicas dominantes </a:t>
            </a:r>
            <a:r>
              <a:rPr lang="es-MX" i="1" dirty="0">
                <a:latin typeface="Montserrat-Bold"/>
                <a:ea typeface="Calibri" panose="020F0502020204030204" pitchFamily="34" charset="0"/>
                <a:cs typeface="Calibri" panose="020F0502020204030204" pitchFamily="34" charset="0"/>
              </a:rPr>
              <a:t>de quienes dirigen la escuela.</a:t>
            </a:r>
            <a:endParaRPr lang="es-MX" i="1" dirty="0" smtClean="0">
              <a:latin typeface="Montserrat-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A9DE6B-1591-2745-19D7-7A1AAE245A1B}"/>
              </a:ext>
            </a:extLst>
          </p:cNvPr>
          <p:cNvSpPr txBox="1"/>
          <p:nvPr/>
        </p:nvSpPr>
        <p:spPr>
          <a:xfrm>
            <a:off x="470237" y="570657"/>
            <a:ext cx="8705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A02041"/>
                </a:solidFill>
                <a:latin typeface="Montserrat-Bold"/>
              </a:rPr>
              <a:t>Reconocimiento de las concepciones pedagógicas</a:t>
            </a:r>
          </a:p>
          <a:p>
            <a:r>
              <a:rPr lang="es-MX" sz="2400" b="1" i="0" u="none" strike="noStrike" baseline="0" dirty="0">
                <a:solidFill>
                  <a:srgbClr val="A02041"/>
                </a:solidFill>
                <a:latin typeface="Montserrat-Bold"/>
              </a:rPr>
              <a:t>que orientan la práctica directiva</a:t>
            </a:r>
            <a:endParaRPr lang="es-MX" sz="2400" dirty="0">
              <a:solidFill>
                <a:srgbClr val="A02041"/>
              </a:solidFill>
            </a:endParaRPr>
          </a:p>
        </p:txBody>
      </p:sp>
      <p:pic>
        <p:nvPicPr>
          <p:cNvPr id="7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6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 rotWithShape="1">
          <a:blip r:embed="rId3"/>
          <a:srcRect l="34002" t="18560" r="14395" b="56320"/>
          <a:stretch/>
        </p:blipFill>
        <p:spPr bwMode="auto">
          <a:xfrm>
            <a:off x="4719960" y="265212"/>
            <a:ext cx="4392488" cy="1430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7472" y="66982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8C123A"/>
                </a:solidFill>
                <a:latin typeface="Montserrat-Bold"/>
              </a:rPr>
              <a:t>Observen algunos de los escenarios </a:t>
            </a:r>
            <a:r>
              <a:rPr lang="es-MX" dirty="0">
                <a:latin typeface="Montserrat-Bold"/>
              </a:rPr>
              <a:t>más representativos en que se organizan las sesiones de </a:t>
            </a:r>
            <a:r>
              <a:rPr lang="es-MX" dirty="0" smtClean="0">
                <a:latin typeface="Montserrat-Bold"/>
              </a:rPr>
              <a:t>CTE.</a:t>
            </a:r>
            <a:endParaRPr lang="es-MX" dirty="0">
              <a:latin typeface="Montserrat-Bold"/>
            </a:endParaRPr>
          </a:p>
        </p:txBody>
      </p:sp>
      <p:sp>
        <p:nvSpPr>
          <p:cNvPr id="7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183456" y="1644715"/>
            <a:ext cx="9316303" cy="35890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rgbClr val="8C123A"/>
                </a:solidFill>
                <a:latin typeface="Montserrat-Bold"/>
              </a:rPr>
              <a:t>Reflexionen acerca de </a:t>
            </a:r>
            <a:r>
              <a:rPr lang="es-MX" sz="1600" b="1" dirty="0" smtClean="0">
                <a:latin typeface="Montserrat-Bold"/>
              </a:rPr>
              <a:t>la forma en que desarrollan las sesiones  consideren preguntas como las siguientes:</a:t>
            </a:r>
          </a:p>
          <a:p>
            <a:endParaRPr lang="es-MX" sz="1400" dirty="0" smtClean="0">
              <a:latin typeface="Montserrat-Bold"/>
            </a:endParaRPr>
          </a:p>
          <a:p>
            <a:r>
              <a:rPr lang="es-MX" sz="1400" dirty="0" smtClean="0">
                <a:latin typeface="Montserrat-Bold"/>
              </a:rPr>
              <a:t>¿Cómo organiza(n) el espacio físico en las sesiones de CTE? ¿Por qué lo organiza(n) de esa(s) manera(s)?</a:t>
            </a:r>
          </a:p>
          <a:p>
            <a:r>
              <a:rPr lang="es-MX" sz="1400" dirty="0" smtClean="0">
                <a:latin typeface="Montserrat-Bold"/>
              </a:rPr>
              <a:t>¿Dónde se ubica usted como directivo? ¿Hay lugares reservados a directivos?</a:t>
            </a:r>
          </a:p>
          <a:p>
            <a:r>
              <a:rPr lang="es-MX" sz="1400" dirty="0" smtClean="0">
                <a:latin typeface="Montserrat-Bold"/>
              </a:rPr>
              <a:t>¿La distribución del espacio cambia durante la sesión del CTE?, ¿por qué?</a:t>
            </a:r>
          </a:p>
          <a:p>
            <a:r>
              <a:rPr lang="es-MX" sz="1400" dirty="0" smtClean="0">
                <a:latin typeface="Montserrat-Bold"/>
              </a:rPr>
              <a:t>Además de mesas y sillas, ¿qué otros elementos del espacio en el que se desarrolla el CTE se utilizan y cómo?</a:t>
            </a:r>
          </a:p>
          <a:p>
            <a:r>
              <a:rPr lang="es-MX" sz="1400" dirty="0" smtClean="0">
                <a:latin typeface="Montserrat-Bold"/>
              </a:rPr>
              <a:t>¿De qué manera la forma en que organiza el CTE refleja sus concepciones pedagógicas?, ¿cuáles son esas concepciones?</a:t>
            </a:r>
          </a:p>
          <a:p>
            <a:r>
              <a:rPr lang="es-MX" sz="1400" dirty="0" smtClean="0">
                <a:latin typeface="Montserrat-Bold"/>
              </a:rPr>
              <a:t>¿Qué tipo de comunicación predomina en estas formas de organización?</a:t>
            </a:r>
          </a:p>
          <a:p>
            <a:r>
              <a:rPr lang="es-MX" sz="1400" dirty="0" smtClean="0">
                <a:latin typeface="Montserrat-Bold"/>
              </a:rPr>
              <a:t>¿es la que usted busca establecer conscientemente?</a:t>
            </a:r>
          </a:p>
          <a:p>
            <a:r>
              <a:rPr lang="es-MX" sz="1400" dirty="0" smtClean="0">
                <a:latin typeface="Montserrat-Bold"/>
              </a:rPr>
              <a:t>¿Qué cambios haría en la forma de organización de las sesiones de CTE?, ¿cuáles son las razones para llevarlos a cabo?</a:t>
            </a:r>
            <a:endParaRPr lang="es-MX" sz="1400" dirty="0">
              <a:latin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11582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985306" y="59750"/>
            <a:ext cx="3174695" cy="510908"/>
            <a:chOff x="3708598" y="53465"/>
            <a:chExt cx="2886086" cy="51090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814F95F-9150-B71A-9746-EA497C9D9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08598" y="53465"/>
              <a:ext cx="2815829" cy="510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03AEF525-EBF1-DBE1-38F1-EF523CCC9C93}"/>
                </a:ext>
              </a:extLst>
            </p:cNvPr>
            <p:cNvSpPr txBox="1"/>
            <p:nvPr/>
          </p:nvSpPr>
          <p:spPr>
            <a:xfrm>
              <a:off x="4017040" y="139642"/>
              <a:ext cx="25776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cap="small" dirty="0">
                  <a:solidFill>
                    <a:schemeClr val="bg1"/>
                  </a:solidFill>
                  <a:latin typeface="Montserrat-Bold"/>
                </a:rPr>
                <a:t>Actividades sugeridas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5DCA6C9-11CA-EBAB-E8FA-36CE0667C3A5}"/>
              </a:ext>
            </a:extLst>
          </p:cNvPr>
          <p:cNvSpPr/>
          <p:nvPr/>
        </p:nvSpPr>
        <p:spPr>
          <a:xfrm>
            <a:off x="470237" y="1417340"/>
            <a:ext cx="9292551" cy="384359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Montserrat-Bold"/>
              </a:rPr>
              <a:t>La práctica que realizan directores y supervisores está </a:t>
            </a:r>
            <a:r>
              <a:rPr lang="es-MX" dirty="0" smtClean="0">
                <a:solidFill>
                  <a:schemeClr val="tx1"/>
                </a:solidFill>
                <a:latin typeface="Montserrat-Bold"/>
              </a:rPr>
              <a:t>orientada por </a:t>
            </a:r>
            <a:r>
              <a:rPr lang="es-MX" dirty="0">
                <a:solidFill>
                  <a:schemeClr val="tx1"/>
                </a:solidFill>
                <a:latin typeface="Montserrat-Bold"/>
              </a:rPr>
              <a:t>concepciones que implícita o explícitamente la sustentan.</a:t>
            </a:r>
          </a:p>
          <a:p>
            <a:pPr algn="just"/>
            <a:r>
              <a:rPr lang="es-MX" dirty="0">
                <a:solidFill>
                  <a:srgbClr val="8C123A"/>
                </a:solidFill>
                <a:latin typeface="Montserrat-Bold"/>
              </a:rPr>
              <a:t>La siguiente actividad </a:t>
            </a:r>
            <a:r>
              <a:rPr lang="es-MX" dirty="0">
                <a:solidFill>
                  <a:schemeClr val="tx1"/>
                </a:solidFill>
                <a:latin typeface="Montserrat-Bold"/>
              </a:rPr>
              <a:t>tiene el propósito de explicitar </a:t>
            </a:r>
            <a:r>
              <a:rPr lang="es-MX" dirty="0" smtClean="0">
                <a:solidFill>
                  <a:schemeClr val="tx1"/>
                </a:solidFill>
                <a:latin typeface="Montserrat-Bold"/>
              </a:rPr>
              <a:t>las concepciones </a:t>
            </a:r>
            <a:r>
              <a:rPr lang="es-MX" dirty="0">
                <a:solidFill>
                  <a:schemeClr val="tx1"/>
                </a:solidFill>
                <a:latin typeface="Montserrat-Bold"/>
              </a:rPr>
              <a:t>pedagógicas que poseen acerca de la tarea de </a:t>
            </a:r>
            <a:r>
              <a:rPr lang="es-MX" dirty="0" smtClean="0">
                <a:solidFill>
                  <a:schemeClr val="tx1"/>
                </a:solidFill>
                <a:latin typeface="Montserrat-Bold"/>
              </a:rPr>
              <a:t>directivos y </a:t>
            </a:r>
            <a:r>
              <a:rPr lang="es-MX" dirty="0">
                <a:solidFill>
                  <a:schemeClr val="tx1"/>
                </a:solidFill>
                <a:latin typeface="Montserrat-Bold"/>
              </a:rPr>
              <a:t>supervisores en el acompañamiento pedagógico.</a:t>
            </a:r>
            <a:endParaRPr lang="es-MX" dirty="0" smtClean="0">
              <a:solidFill>
                <a:schemeClr val="tx1"/>
              </a:solidFill>
              <a:latin typeface="Montserrat-Bold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b="1" dirty="0">
              <a:solidFill>
                <a:srgbClr val="A02041"/>
              </a:solidFill>
              <a:latin typeface="Montserrat-Bold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A02041"/>
                </a:solidFill>
                <a:latin typeface="Montserrat-Bold"/>
              </a:rPr>
              <a:t>Elaborar</a:t>
            </a:r>
            <a:r>
              <a:rPr lang="es-MX" dirty="0" smtClean="0">
                <a:latin typeface="Montserrat-Bold"/>
              </a:rPr>
              <a:t> </a:t>
            </a:r>
            <a:r>
              <a:rPr lang="es-MX" dirty="0">
                <a:latin typeface="Montserrat-Bold"/>
              </a:rPr>
              <a:t>un escrito breve donde describan una práctica de acompañamiento pedagógico que hayan realizado recientemente con las y los docentes o colectivos escolares dentro del tiempo que dedican a estas actividades.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Comentar</a:t>
            </a:r>
            <a:r>
              <a:rPr lang="es-MX" dirty="0">
                <a:latin typeface="Montserrat-Bold"/>
              </a:rPr>
              <a:t> el sentido que le dieron a esa práctica.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A02041"/>
                </a:solidFill>
                <a:latin typeface="Montserrat-Bold"/>
              </a:rPr>
              <a:t>Elaborar</a:t>
            </a:r>
            <a:r>
              <a:rPr lang="es-MX" dirty="0">
                <a:latin typeface="Montserrat-Bold"/>
              </a:rPr>
              <a:t> algún </a:t>
            </a:r>
            <a:r>
              <a:rPr lang="es-MX" b="1" dirty="0">
                <a:solidFill>
                  <a:srgbClr val="A02041"/>
                </a:solidFill>
                <a:latin typeface="Montserrat-Bold"/>
              </a:rPr>
              <a:t>organizador gráfico </a:t>
            </a:r>
            <a:r>
              <a:rPr lang="es-MX" dirty="0">
                <a:latin typeface="Montserrat-Bold"/>
              </a:rPr>
              <a:t>que sintetice la discusión que han tenido donde incluyan: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dirty="0">
                <a:latin typeface="Montserrat-Bold"/>
              </a:rPr>
              <a:t>las prácticas de acompañamiento y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dirty="0">
                <a:latin typeface="Montserrat-Bold"/>
              </a:rPr>
              <a:t>las ideas que sustentan dichas prácticas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A9DE6B-1591-2745-19D7-7A1AAE245A1B}"/>
              </a:ext>
            </a:extLst>
          </p:cNvPr>
          <p:cNvSpPr txBox="1"/>
          <p:nvPr/>
        </p:nvSpPr>
        <p:spPr>
          <a:xfrm>
            <a:off x="470237" y="570657"/>
            <a:ext cx="8705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A02041"/>
                </a:solidFill>
                <a:latin typeface="Montserrat-Bold"/>
              </a:rPr>
              <a:t>Reconocimiento de las concepciones pedagógicas</a:t>
            </a:r>
          </a:p>
          <a:p>
            <a:r>
              <a:rPr lang="es-MX" sz="2400" b="1" i="0" u="none" strike="noStrike" baseline="0" dirty="0">
                <a:solidFill>
                  <a:srgbClr val="A02041"/>
                </a:solidFill>
                <a:latin typeface="Montserrat-Bold"/>
              </a:rPr>
              <a:t>que orientan la práctica directiva</a:t>
            </a:r>
            <a:endParaRPr lang="es-MX" sz="2400" dirty="0">
              <a:solidFill>
                <a:srgbClr val="A02041"/>
              </a:solidFill>
              <a:latin typeface="Montserrat-Bold"/>
            </a:endParaRPr>
          </a:p>
        </p:txBody>
      </p:sp>
      <p:pic>
        <p:nvPicPr>
          <p:cNvPr id="7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9427" y="189558"/>
            <a:ext cx="1688883" cy="39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8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11530</TotalTime>
  <Words>1856</Words>
  <Application>Microsoft Office PowerPoint</Application>
  <PresentationFormat>Personalizado</PresentationFormat>
  <Paragraphs>182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 Unicode MS</vt:lpstr>
      <vt:lpstr>맑은 고딕</vt:lpstr>
      <vt:lpstr>Arial</vt:lpstr>
      <vt:lpstr>Calibri</vt:lpstr>
      <vt:lpstr>Calibri Light</vt:lpstr>
      <vt:lpstr>Courier New</vt:lpstr>
      <vt:lpstr>Montserrat</vt:lpstr>
      <vt:lpstr>Montserrat Medium</vt:lpstr>
      <vt:lpstr>Montserrat-Bold</vt:lpstr>
      <vt:lpstr>Montserrat-BoldItalic</vt:lpstr>
      <vt:lpstr>Montserrat-Regular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SEP</dc:creator>
  <cp:lastModifiedBy>DEICY MARINA</cp:lastModifiedBy>
  <cp:revision>750</cp:revision>
  <cp:lastPrinted>2023-08-11T18:49:58Z</cp:lastPrinted>
  <dcterms:created xsi:type="dcterms:W3CDTF">2019-12-03T07:24:01Z</dcterms:created>
  <dcterms:modified xsi:type="dcterms:W3CDTF">2024-01-19T22:46:40Z</dcterms:modified>
</cp:coreProperties>
</file>